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image" Target="../media/image-10-16.png"/><Relationship Id="rId17" Type="http://schemas.openxmlformats.org/officeDocument/2006/relationships/image" Target="../media/image-10-17.png"/><Relationship Id="rId18" Type="http://schemas.openxmlformats.org/officeDocument/2006/relationships/image" Target="../media/image-10-18.png"/><Relationship Id="rId19" Type="http://schemas.openxmlformats.org/officeDocument/2006/relationships/image" Target="../media/image-10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image" Target="../media/image-12-11.png"/><Relationship Id="rId12" Type="http://schemas.openxmlformats.org/officeDocument/2006/relationships/image" Target="../media/image-12-12.png"/><Relationship Id="rId13" Type="http://schemas.openxmlformats.org/officeDocument/2006/relationships/image" Target="../media/image-12-13.png"/><Relationship Id="rId14" Type="http://schemas.openxmlformats.org/officeDocument/2006/relationships/image" Target="../media/image-12-14.png"/><Relationship Id="rId15" Type="http://schemas.openxmlformats.org/officeDocument/2006/relationships/image" Target="../media/image-1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image" Target="../media/image-2-16.png"/><Relationship Id="rId17" Type="http://schemas.openxmlformats.org/officeDocument/2006/relationships/image" Target="../media/image-2-17.png"/><Relationship Id="rId18" Type="http://schemas.openxmlformats.org/officeDocument/2006/relationships/image" Target="../media/image-2-18.png"/><Relationship Id="rId19" Type="http://schemas.openxmlformats.org/officeDocument/2006/relationships/image" Target="../media/image-2-19.png"/><Relationship Id="rId20" Type="http://schemas.openxmlformats.org/officeDocument/2006/relationships/image" Target="../media/image-2-20.png"/><Relationship Id="rId21" Type="http://schemas.openxmlformats.org/officeDocument/2006/relationships/image" Target="../media/image-2-21.png"/><Relationship Id="rId22" Type="http://schemas.openxmlformats.org/officeDocument/2006/relationships/image" Target="../media/image-2-22.png"/><Relationship Id="rId23" Type="http://schemas.openxmlformats.org/officeDocument/2006/relationships/image" Target="../media/image-2-23.png"/><Relationship Id="rId24" Type="http://schemas.openxmlformats.org/officeDocument/2006/relationships/image" Target="../media/image-2-24.png"/><Relationship Id="rId25" Type="http://schemas.openxmlformats.org/officeDocument/2006/relationships/image" Target="../media/image-2-25.png"/><Relationship Id="rId26" Type="http://schemas.openxmlformats.org/officeDocument/2006/relationships/image" Target="../media/image-2-26.png"/><Relationship Id="rId27" Type="http://schemas.openxmlformats.org/officeDocument/2006/relationships/image" Target="../media/image-2-27.png"/><Relationship Id="rId28" Type="http://schemas.openxmlformats.org/officeDocument/2006/relationships/image" Target="../media/image-2-28.png"/><Relationship Id="rId29" Type="http://schemas.openxmlformats.org/officeDocument/2006/relationships/image" Target="../media/image-2-29.png"/><Relationship Id="rId30" Type="http://schemas.openxmlformats.org/officeDocument/2006/relationships/image" Target="../media/image-2-30.png"/><Relationship Id="rId31" Type="http://schemas.openxmlformats.org/officeDocument/2006/relationships/image" Target="../media/image-2-31.png"/><Relationship Id="rId32" Type="http://schemas.openxmlformats.org/officeDocument/2006/relationships/image" Target="../media/image-2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png"/><Relationship Id="rId16" Type="http://schemas.openxmlformats.org/officeDocument/2006/relationships/image" Target="../media/image-3-16.png"/><Relationship Id="rId17" Type="http://schemas.openxmlformats.org/officeDocument/2006/relationships/image" Target="../media/image-3-17.png"/><Relationship Id="rId18" Type="http://schemas.openxmlformats.org/officeDocument/2006/relationships/image" Target="../media/image-3-18.png"/><Relationship Id="rId19" Type="http://schemas.openxmlformats.org/officeDocument/2006/relationships/image" Target="../media/image-3-19.png"/><Relationship Id="rId20" Type="http://schemas.openxmlformats.org/officeDocument/2006/relationships/image" Target="../media/image-3-20.png"/><Relationship Id="rId21" Type="http://schemas.openxmlformats.org/officeDocument/2006/relationships/image" Target="../media/image-3-21.png"/><Relationship Id="rId22" Type="http://schemas.openxmlformats.org/officeDocument/2006/relationships/image" Target="../media/image-3-22.png"/><Relationship Id="rId23" Type="http://schemas.openxmlformats.org/officeDocument/2006/relationships/image" Target="../media/image-3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image" Target="../media/image-5-20.png"/><Relationship Id="rId21" Type="http://schemas.openxmlformats.org/officeDocument/2006/relationships/image" Target="../media/image-5-21.png"/><Relationship Id="rId22" Type="http://schemas.openxmlformats.org/officeDocument/2006/relationships/image" Target="../media/image-5-22.png"/><Relationship Id="rId23" Type="http://schemas.openxmlformats.org/officeDocument/2006/relationships/slideLayout" Target="../slideLayouts/slideLayout1.xml"/><Relationship Id="rId2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image" Target="../media/image-6-19.png"/><Relationship Id="rId20" Type="http://schemas.openxmlformats.org/officeDocument/2006/relationships/image" Target="../media/image-6-20.png"/><Relationship Id="rId21" Type="http://schemas.openxmlformats.org/officeDocument/2006/relationships/slideLayout" Target="../slideLayouts/slideLayout1.xml"/><Relationship Id="rId2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image" Target="../media/image-7-17.png"/><Relationship Id="rId18" Type="http://schemas.openxmlformats.org/officeDocument/2006/relationships/image" Target="../media/image-7-18.png"/><Relationship Id="rId19" Type="http://schemas.openxmlformats.org/officeDocument/2006/relationships/image" Target="../media/image-7-19.png"/><Relationship Id="rId20" Type="http://schemas.openxmlformats.org/officeDocument/2006/relationships/image" Target="../media/image-7-20.png"/><Relationship Id="rId21" Type="http://schemas.openxmlformats.org/officeDocument/2006/relationships/image" Target="../media/image-7-21.png"/><Relationship Id="rId22" Type="http://schemas.openxmlformats.org/officeDocument/2006/relationships/image" Target="../media/image-7-22.png"/><Relationship Id="rId23" Type="http://schemas.openxmlformats.org/officeDocument/2006/relationships/image" Target="../media/image-7-23.png"/><Relationship Id="rId24" Type="http://schemas.openxmlformats.org/officeDocument/2006/relationships/image" Target="../media/image-7-24.png"/><Relationship Id="rId25" Type="http://schemas.openxmlformats.org/officeDocument/2006/relationships/image" Target="../media/image-7-25.png"/><Relationship Id="rId26" Type="http://schemas.openxmlformats.org/officeDocument/2006/relationships/image" Target="../media/image-7-26.png"/><Relationship Id="rId27" Type="http://schemas.openxmlformats.org/officeDocument/2006/relationships/image" Target="../media/image-7-27.png"/><Relationship Id="rId28" Type="http://schemas.openxmlformats.org/officeDocument/2006/relationships/image" Target="../media/image-7-28.png"/><Relationship Id="rId29" Type="http://schemas.openxmlformats.org/officeDocument/2006/relationships/image" Target="../media/image-7-29.png"/><Relationship Id="rId30" Type="http://schemas.openxmlformats.org/officeDocument/2006/relationships/image" Target="../media/image-7-30.png"/><Relationship Id="rId31" Type="http://schemas.openxmlformats.org/officeDocument/2006/relationships/image" Target="../media/image-7-31.png"/><Relationship Id="rId32" Type="http://schemas.openxmlformats.org/officeDocument/2006/relationships/image" Target="../media/image-7-32.pn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image" Target="../media/image-8-24.png"/><Relationship Id="rId25" Type="http://schemas.openxmlformats.org/officeDocument/2006/relationships/image" Target="../media/image-8-25.png"/><Relationship Id="rId26" Type="http://schemas.openxmlformats.org/officeDocument/2006/relationships/image" Target="../media/image-8-26.png"/><Relationship Id="rId27" Type="http://schemas.openxmlformats.org/officeDocument/2006/relationships/image" Target="../media/image-8-27.png"/><Relationship Id="rId28" Type="http://schemas.openxmlformats.org/officeDocument/2006/relationships/image" Target="../media/image-8-28.png"/><Relationship Id="rId29" Type="http://schemas.openxmlformats.org/officeDocument/2006/relationships/image" Target="../media/image-8-29.png"/><Relationship Id="rId30" Type="http://schemas.openxmlformats.org/officeDocument/2006/relationships/image" Target="../media/image-8-30.png"/><Relationship Id="rId31" Type="http://schemas.openxmlformats.org/officeDocument/2006/relationships/slideLayout" Target="../slideLayouts/slideLayout1.xml"/><Relationship Id="rId3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0" y="0"/>
            <a:ext cx="1219200" cy="12192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34000"/>
            <a:ext cx="1524000" cy="1524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451" y="2276475"/>
            <a:ext cx="1828800" cy="571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51" y="3514725"/>
            <a:ext cx="914400" cy="76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6767" y="4505325"/>
            <a:ext cx="4398318" cy="723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2059975" y="1628775"/>
            <a:ext cx="8071902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4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</a:t>
            </a:r>
            <a:endParaRPr lang="en-US" sz="4500" dirty="0"/>
          </a:p>
        </p:txBody>
      </p:sp>
      <p:sp>
        <p:nvSpPr>
          <p:cNvPr id="10" name="Text 1"/>
          <p:cNvSpPr/>
          <p:nvPr/>
        </p:nvSpPr>
        <p:spPr>
          <a:xfrm>
            <a:off x="2059975" y="2562225"/>
            <a:ext cx="8071902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2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탄소 배출 모니터링 시스템</a:t>
            </a:r>
            <a:endParaRPr lang="en-US" sz="2250" dirty="0"/>
          </a:p>
        </p:txBody>
      </p:sp>
      <p:sp>
        <p:nvSpPr>
          <p:cNvPr id="11" name="Text 2"/>
          <p:cNvSpPr/>
          <p:nvPr/>
        </p:nvSpPr>
        <p:spPr>
          <a:xfrm>
            <a:off x="4125367" y="4619625"/>
            <a:ext cx="394111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</a:t>
            </a:r>
            <a:endParaRPr lang="en-US" sz="1500" dirty="0"/>
          </a:p>
        </p:txBody>
      </p:sp>
      <p:sp>
        <p:nvSpPr>
          <p:cNvPr id="12" name="Text 3"/>
          <p:cNvSpPr/>
          <p:nvPr/>
        </p:nvSpPr>
        <p:spPr>
          <a:xfrm>
            <a:off x="3731255" y="4924425"/>
            <a:ext cx="472934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팀장: 류민우 | 팀원: 게임소프트웨어, 컴퓨터공학, 소프트웨어공학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5676900" cy="1524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638300"/>
            <a:ext cx="561975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" y="179070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9675" y="259080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0300" y="1447800"/>
            <a:ext cx="5676900" cy="1524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638300"/>
            <a:ext cx="590550" cy="609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200" y="1790700"/>
            <a:ext cx="285750" cy="304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3750" y="2590800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200400"/>
            <a:ext cx="5676900" cy="1524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3390900"/>
            <a:ext cx="5334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" y="3543300"/>
            <a:ext cx="228600" cy="3048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81100" y="4343400"/>
            <a:ext cx="13335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0300" y="3200400"/>
            <a:ext cx="5676900" cy="1524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00800" y="3390900"/>
            <a:ext cx="533400" cy="609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200" y="354330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086600" y="4343400"/>
            <a:ext cx="13335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 효과</a:t>
            </a:r>
            <a:endParaRPr lang="en-US" sz="2250" dirty="0"/>
          </a:p>
        </p:txBody>
      </p:sp>
      <p:sp>
        <p:nvSpPr>
          <p:cNvPr id="22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시스템을 통해 기대할 수 있는 네 가지 핵심 효과</a:t>
            </a:r>
            <a:endParaRPr lang="en-US" sz="1500" dirty="0"/>
          </a:p>
        </p:txBody>
      </p:sp>
      <p:sp>
        <p:nvSpPr>
          <p:cNvPr id="23" name="Text 2"/>
          <p:cNvSpPr/>
          <p:nvPr/>
        </p:nvSpPr>
        <p:spPr>
          <a:xfrm>
            <a:off x="1209675" y="1638300"/>
            <a:ext cx="458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시각화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1209675" y="1981200"/>
            <a:ext cx="4581525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출입 데이터를 기반으로 한 탄소 배출량의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직관적인 시각화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통해 기업 차원의 명확한 감축 목표 설정이 가능해집니다.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1419225" y="2552700"/>
            <a:ext cx="382351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실적 비교와 추세 분석이 용이합니다</a:t>
            </a:r>
            <a:endParaRPr lang="en-US" sz="1200" dirty="0"/>
          </a:p>
        </p:txBody>
      </p:sp>
      <p:sp>
        <p:nvSpPr>
          <p:cNvPr id="26" name="Text 5"/>
          <p:cNvSpPr/>
          <p:nvPr/>
        </p:nvSpPr>
        <p:spPr>
          <a:xfrm>
            <a:off x="7143750" y="1638300"/>
            <a:ext cx="45529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대응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7143750" y="1981200"/>
            <a:ext cx="45529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고객사 및 해외 거래처의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요구에 선제적으로 대응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있는 기반을 마련할 수 있습니다.</a:t>
            </a:r>
            <a:endParaRPr lang="en-US" sz="1200" dirty="0"/>
          </a:p>
        </p:txBody>
      </p:sp>
      <p:sp>
        <p:nvSpPr>
          <p:cNvPr id="28" name="Text 7"/>
          <p:cNvSpPr/>
          <p:nvPr/>
        </p:nvSpPr>
        <p:spPr>
          <a:xfrm>
            <a:off x="7353300" y="2552700"/>
            <a:ext cx="36406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지속 가능한 비즈니스 협력을 위한 신뢰 구축</a:t>
            </a:r>
            <a:endParaRPr lang="en-US" sz="1200" dirty="0"/>
          </a:p>
        </p:txBody>
      </p:sp>
      <p:sp>
        <p:nvSpPr>
          <p:cNvPr id="29" name="Text 8"/>
          <p:cNvSpPr/>
          <p:nvPr/>
        </p:nvSpPr>
        <p:spPr>
          <a:xfrm>
            <a:off x="1181100" y="3390900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준비</a:t>
            </a:r>
            <a:endParaRPr lang="en-US" sz="1500" dirty="0"/>
          </a:p>
        </p:txBody>
      </p:sp>
      <p:sp>
        <p:nvSpPr>
          <p:cNvPr id="30" name="Text 9"/>
          <p:cNvSpPr/>
          <p:nvPr/>
        </p:nvSpPr>
        <p:spPr>
          <a:xfrm>
            <a:off x="1181100" y="37338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강화될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규제 및 탄소세 제도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대해 사전 대응이 가능한 관리 체계를 구축할 수 있습니다.</a:t>
            </a:r>
            <a:endParaRPr lang="en-US" sz="1200" dirty="0"/>
          </a:p>
        </p:txBody>
      </p:sp>
      <p:sp>
        <p:nvSpPr>
          <p:cNvPr id="31" name="Text 10"/>
          <p:cNvSpPr/>
          <p:nvPr/>
        </p:nvSpPr>
        <p:spPr>
          <a:xfrm>
            <a:off x="1390650" y="4305300"/>
            <a:ext cx="327487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정책 변화에 빠르게 적응할 수 있는 구조</a:t>
            </a:r>
            <a:endParaRPr lang="en-US" sz="1200" dirty="0"/>
          </a:p>
        </p:txBody>
      </p:sp>
      <p:sp>
        <p:nvSpPr>
          <p:cNvPr id="32" name="Text 11"/>
          <p:cNvSpPr/>
          <p:nvPr/>
        </p:nvSpPr>
        <p:spPr>
          <a:xfrm>
            <a:off x="7086600" y="3390900"/>
            <a:ext cx="46101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인증 지원</a:t>
            </a:r>
            <a:endParaRPr lang="en-US" sz="1500" dirty="0"/>
          </a:p>
        </p:txBody>
      </p:sp>
      <p:sp>
        <p:nvSpPr>
          <p:cNvPr id="33" name="Text 12"/>
          <p:cNvSpPr/>
          <p:nvPr/>
        </p:nvSpPr>
        <p:spPr>
          <a:xfrm>
            <a:off x="7086600" y="3733800"/>
            <a:ext cx="46101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ISO 14064, CDP 등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위한 신뢰able한 데이터 확보가 가능합니다.</a:t>
            </a:r>
            <a:endParaRPr lang="en-US" sz="1200" dirty="0"/>
          </a:p>
        </p:txBody>
      </p:sp>
      <p:sp>
        <p:nvSpPr>
          <p:cNvPr id="34" name="Text 13"/>
          <p:cNvSpPr/>
          <p:nvPr/>
        </p:nvSpPr>
        <p:spPr>
          <a:xfrm>
            <a:off x="7296150" y="4305300"/>
            <a:ext cx="32168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기준에 부합하는 환경 관리 체계</a:t>
            </a:r>
            <a:endParaRPr lang="en-US" sz="1200" dirty="0"/>
          </a:p>
        </p:txBody>
      </p:sp>
      <p:sp>
        <p:nvSpPr>
          <p:cNvPr id="35" name="Text 14"/>
          <p:cNvSpPr/>
          <p:nvPr/>
        </p:nvSpPr>
        <p:spPr>
          <a:xfrm>
            <a:off x="-853440" y="4953000"/>
            <a:ext cx="138988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Monitor는 단순한 모니터링을 넘어 기업의 탄소중립 전략을 지원하는 의사결정 도구로 발전합니다</a:t>
            </a:r>
            <a:endParaRPr lang="en-US"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47800"/>
            <a:ext cx="5638800" cy="18288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6764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18288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447800"/>
            <a:ext cx="5638800" cy="1828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7000" y="16764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38925" y="18288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581400"/>
            <a:ext cx="5638800" cy="1828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400" y="38100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475" y="3962400"/>
            <a:ext cx="17145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48400" y="3581400"/>
            <a:ext cx="5638800" cy="1828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77000" y="38100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8925" y="39624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5876925"/>
            <a:ext cx="9753600" cy="28575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향후 개선 방향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304800" y="876300"/>
            <a:ext cx="11582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향후 개선 및 확장 계획</a:t>
            </a:r>
            <a:endParaRPr lang="en-US" sz="1500" dirty="0"/>
          </a:p>
        </p:txBody>
      </p:sp>
      <p:sp>
        <p:nvSpPr>
          <p:cNvPr id="20" name="Text 2"/>
          <p:cNvSpPr/>
          <p:nvPr/>
        </p:nvSpPr>
        <p:spPr>
          <a:xfrm>
            <a:off x="1295400" y="1676400"/>
            <a:ext cx="441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배출량 기반 예측 모델 도입</a:t>
            </a:r>
            <a:endParaRPr lang="en-US" sz="1500" dirty="0"/>
          </a:p>
        </p:txBody>
      </p:sp>
      <p:sp>
        <p:nvSpPr>
          <p:cNvPr id="21" name="Text 3"/>
          <p:cNvSpPr/>
          <p:nvPr/>
        </p:nvSpPr>
        <p:spPr>
          <a:xfrm>
            <a:off x="1295400" y="2019300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历史 탄소 배출 데이터를 분석하여 향후 추세를 예측할 수 있는 AI 모델 도입</a:t>
            </a:r>
            <a:endParaRPr lang="en-US" sz="1200" dirty="0"/>
          </a:p>
        </p:txBody>
      </p:sp>
      <p:sp>
        <p:nvSpPr>
          <p:cNvPr id="22" name="Text 4"/>
          <p:cNvSpPr/>
          <p:nvPr/>
        </p:nvSpPr>
        <p:spPr>
          <a:xfrm>
            <a:off x="1314450" y="25908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단기 및 장기 예측 capabilities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1314450" y="28194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비정상적 배출량 패턴 감지</a:t>
            </a:r>
            <a:endParaRPr lang="en-US" sz="1200" dirty="0"/>
          </a:p>
        </p:txBody>
      </p:sp>
      <p:sp>
        <p:nvSpPr>
          <p:cNvPr id="24" name="Text 6"/>
          <p:cNvSpPr/>
          <p:nvPr/>
        </p:nvSpPr>
        <p:spPr>
          <a:xfrm>
            <a:off x="7239000" y="1676400"/>
            <a:ext cx="44196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ERP 및 IoT 시스템과의 연동</a:t>
            </a:r>
            <a:endParaRPr lang="en-US" sz="1500" dirty="0"/>
          </a:p>
        </p:txBody>
      </p:sp>
      <p:sp>
        <p:nvSpPr>
          <p:cNvPr id="25" name="Text 7"/>
          <p:cNvSpPr/>
          <p:nvPr/>
        </p:nvSpPr>
        <p:spPr>
          <a:xfrm>
            <a:off x="7239000" y="2019300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시스템과의 원활한 통합을 위해 API 개발 및 데이터 교환 표준화</a:t>
            </a:r>
            <a:endParaRPr lang="en-US" sz="1200" dirty="0"/>
          </a:p>
        </p:txBody>
      </p:sp>
      <p:sp>
        <p:nvSpPr>
          <p:cNvPr id="26" name="Text 8"/>
          <p:cNvSpPr/>
          <p:nvPr/>
        </p:nvSpPr>
        <p:spPr>
          <a:xfrm>
            <a:off x="7258050" y="25908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자동화된 데이터 수집 시스템</a:t>
            </a:r>
            <a:endParaRPr lang="en-US" sz="1200" dirty="0"/>
          </a:p>
        </p:txBody>
      </p:sp>
      <p:sp>
        <p:nvSpPr>
          <p:cNvPr id="27" name="Text 9"/>
          <p:cNvSpPr/>
          <p:nvPr/>
        </p:nvSpPr>
        <p:spPr>
          <a:xfrm>
            <a:off x="7258050" y="28194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실시간 데이터 동기화</a:t>
            </a:r>
            <a:endParaRPr lang="en-US" sz="1200" dirty="0"/>
          </a:p>
        </p:txBody>
      </p:sp>
      <p:sp>
        <p:nvSpPr>
          <p:cNvPr id="28" name="Text 10"/>
          <p:cNvSpPr/>
          <p:nvPr/>
        </p:nvSpPr>
        <p:spPr>
          <a:xfrm>
            <a:off x="1295400" y="3810000"/>
            <a:ext cx="5303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환경에서도 확인 가능한 대시보드 제공</a:t>
            </a:r>
            <a:endParaRPr lang="en-US" sz="1500" dirty="0"/>
          </a:p>
        </p:txBody>
      </p:sp>
      <p:sp>
        <p:nvSpPr>
          <p:cNvPr id="29" name="Text 11"/>
          <p:cNvSpPr/>
          <p:nvPr/>
        </p:nvSpPr>
        <p:spPr>
          <a:xfrm>
            <a:off x="1295400" y="4152900"/>
            <a:ext cx="4419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기기에서도 효율적으로 데이터를 확인할 수 있도록 반응형 웹 디자인 적용</a:t>
            </a:r>
            <a:endParaRPr lang="en-US" sz="1200" dirty="0"/>
          </a:p>
        </p:txBody>
      </p:sp>
      <p:sp>
        <p:nvSpPr>
          <p:cNvPr id="30" name="Text 12"/>
          <p:cNvSpPr/>
          <p:nvPr/>
        </p:nvSpPr>
        <p:spPr>
          <a:xfrm>
            <a:off x="1314450" y="47244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모바일 최적화 UI/UX</a:t>
            </a:r>
            <a:endParaRPr lang="en-US" sz="1200" dirty="0"/>
          </a:p>
        </p:txBody>
      </p:sp>
      <p:sp>
        <p:nvSpPr>
          <p:cNvPr id="31" name="Text 13"/>
          <p:cNvSpPr/>
          <p:nvPr/>
        </p:nvSpPr>
        <p:spPr>
          <a:xfrm>
            <a:off x="1314450" y="4953000"/>
            <a:ext cx="4610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알림 및 경고 기능</a:t>
            </a:r>
            <a:endParaRPr lang="en-US" sz="1200" dirty="0"/>
          </a:p>
        </p:txBody>
      </p:sp>
      <p:sp>
        <p:nvSpPr>
          <p:cNvPr id="32" name="Text 14"/>
          <p:cNvSpPr/>
          <p:nvPr/>
        </p:nvSpPr>
        <p:spPr>
          <a:xfrm>
            <a:off x="7239000" y="3810000"/>
            <a:ext cx="50952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 감축 활동 관리 및 평가 기능 추가</a:t>
            </a:r>
            <a:endParaRPr lang="en-US" sz="1500" dirty="0"/>
          </a:p>
        </p:txBody>
      </p:sp>
      <p:sp>
        <p:nvSpPr>
          <p:cNvPr id="33" name="Text 15"/>
          <p:cNvSpPr/>
          <p:nvPr/>
        </p:nvSpPr>
        <p:spPr>
          <a:xfrm>
            <a:off x="7239000" y="4152900"/>
            <a:ext cx="50952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협력사의 탄소 감축 활동을 추적하고 평가할 수 있는 기능 개발</a:t>
            </a:r>
            <a:endParaRPr lang="en-US" sz="1200" dirty="0"/>
          </a:p>
        </p:txBody>
      </p:sp>
      <p:sp>
        <p:nvSpPr>
          <p:cNvPr id="34" name="Text 16"/>
          <p:cNvSpPr/>
          <p:nvPr/>
        </p:nvSpPr>
        <p:spPr>
          <a:xfrm>
            <a:off x="7258050" y="4495800"/>
            <a:ext cx="44365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협력사별 탄소 배출 통계 관리</a:t>
            </a:r>
            <a:endParaRPr lang="en-US" sz="1200" dirty="0"/>
          </a:p>
        </p:txBody>
      </p:sp>
      <p:sp>
        <p:nvSpPr>
          <p:cNvPr id="35" name="Text 17"/>
          <p:cNvSpPr/>
          <p:nvPr/>
        </p:nvSpPr>
        <p:spPr>
          <a:xfrm>
            <a:off x="7258050" y="4724400"/>
            <a:ext cx="44365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 및 진척도 추적</a:t>
            </a:r>
            <a:endParaRPr lang="en-US" sz="1200" dirty="0"/>
          </a:p>
        </p:txBody>
      </p:sp>
      <p:sp>
        <p:nvSpPr>
          <p:cNvPr id="36" name="Text 18"/>
          <p:cNvSpPr/>
          <p:nvPr/>
        </p:nvSpPr>
        <p:spPr>
          <a:xfrm>
            <a:off x="304800" y="6019800"/>
            <a:ext cx="1158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시스템의 지속적인 발전을 위해 지속적으로 개선 방향을 확대하고 있습니다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763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066800"/>
            <a:ext cx="342900" cy="381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876300"/>
            <a:ext cx="10591800" cy="2628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286000"/>
            <a:ext cx="3276600" cy="990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24765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0" y="2286000"/>
            <a:ext cx="3276600" cy="9906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5400" y="24765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2286000"/>
            <a:ext cx="3276600" cy="990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34400" y="2476500"/>
            <a:ext cx="1905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3886200"/>
            <a:ext cx="11582400" cy="1485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96600" y="4248150"/>
            <a:ext cx="762000" cy="762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3288" y="4438650"/>
            <a:ext cx="428625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250" dirty="0"/>
          </a:p>
        </p:txBody>
      </p:sp>
      <p:sp>
        <p:nvSpPr>
          <p:cNvPr id="18" name="Text 1"/>
          <p:cNvSpPr/>
          <p:nvPr/>
        </p:nvSpPr>
        <p:spPr>
          <a:xfrm>
            <a:off x="1524000" y="1104900"/>
            <a:ext cx="1013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목표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1524000" y="1524000"/>
            <a:ext cx="10134600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시스템은 단순한 탄소 배출 모니터링을 넘어, </a:t>
            </a:r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탄소중립 전략을 지원하는 의사결정 도구</a:t>
            </a:r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를 목표로 합니다.</a:t>
            </a:r>
            <a:endParaRPr lang="en-US" sz="1350" dirty="0"/>
          </a:p>
        </p:txBody>
      </p:sp>
      <p:sp>
        <p:nvSpPr>
          <p:cNvPr id="20" name="Text 3"/>
          <p:cNvSpPr/>
          <p:nvPr/>
        </p:nvSpPr>
        <p:spPr>
          <a:xfrm>
            <a:off x="1905000" y="2438400"/>
            <a:ext cx="176218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기반 의사결정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1676400" y="2743200"/>
            <a:ext cx="2971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정확한 탄소 배출 데이터를 기반으로 한 전략적 의사결정</a:t>
            </a:r>
            <a:endParaRPr lang="en-US" sz="1050" dirty="0"/>
          </a:p>
        </p:txBody>
      </p:sp>
      <p:sp>
        <p:nvSpPr>
          <p:cNvPr id="22" name="Text 5"/>
          <p:cNvSpPr/>
          <p:nvPr/>
        </p:nvSpPr>
        <p:spPr>
          <a:xfrm>
            <a:off x="5334000" y="2438400"/>
            <a:ext cx="115550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지원</a:t>
            </a:r>
            <a:endParaRPr lang="en-US" sz="1200" dirty="0"/>
          </a:p>
        </p:txBody>
      </p:sp>
      <p:sp>
        <p:nvSpPr>
          <p:cNvPr id="23" name="Text 6"/>
          <p:cNvSpPr/>
          <p:nvPr/>
        </p:nvSpPr>
        <p:spPr>
          <a:xfrm>
            <a:off x="5105400" y="2743200"/>
            <a:ext cx="356616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국가 및 지역별 탄소 규제에 적절히 대응</a:t>
            </a:r>
            <a:endParaRPr lang="en-US" sz="1050" dirty="0"/>
          </a:p>
        </p:txBody>
      </p:sp>
      <p:sp>
        <p:nvSpPr>
          <p:cNvPr id="24" name="Text 7"/>
          <p:cNvSpPr/>
          <p:nvPr/>
        </p:nvSpPr>
        <p:spPr>
          <a:xfrm>
            <a:off x="8801100" y="2438400"/>
            <a:ext cx="9801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ESG 신뢰성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8534400" y="2743200"/>
            <a:ext cx="2971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국제 환경 인증 및 보고를 위한 신뢰성 있는 데이터 확보</a:t>
            </a:r>
            <a:endParaRPr lang="en-US" sz="1050" dirty="0"/>
          </a:p>
        </p:txBody>
      </p:sp>
      <p:sp>
        <p:nvSpPr>
          <p:cNvPr id="26" name="Text 9"/>
          <p:cNvSpPr/>
          <p:nvPr/>
        </p:nvSpPr>
        <p:spPr>
          <a:xfrm>
            <a:off x="533400" y="4114800"/>
            <a:ext cx="10134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감사합니다</a:t>
            </a:r>
            <a:endParaRPr lang="en-US" sz="1800" dirty="0"/>
          </a:p>
        </p:txBody>
      </p:sp>
      <p:sp>
        <p:nvSpPr>
          <p:cNvPr id="27" name="Text 10"/>
          <p:cNvSpPr/>
          <p:nvPr/>
        </p:nvSpPr>
        <p:spPr>
          <a:xfrm>
            <a:off x="533400" y="4495800"/>
            <a:ext cx="1216152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시스템이 기업의 탄소 중립 전략 수립과 실행에 긍정적인 역할을 하길 바랍니다.</a:t>
            </a:r>
            <a:endParaRPr lang="en-US" sz="1350" dirty="0"/>
          </a:p>
        </p:txBody>
      </p:sp>
      <p:sp>
        <p:nvSpPr>
          <p:cNvPr id="28" name="Text 11"/>
          <p:cNvSpPr/>
          <p:nvPr/>
        </p:nvSpPr>
        <p:spPr>
          <a:xfrm>
            <a:off x="533400" y="4914900"/>
            <a:ext cx="10134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질문 있으신가요?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76300"/>
            <a:ext cx="590550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990600"/>
            <a:ext cx="3619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52600"/>
            <a:ext cx="3708350" cy="1295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905000"/>
            <a:ext cx="28575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00" y="2009775"/>
            <a:ext cx="13335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1750" y="1752600"/>
            <a:ext cx="3708350" cy="1295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4150" y="1905000"/>
            <a:ext cx="28575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50" y="2009775"/>
            <a:ext cx="1333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78701" y="1752600"/>
            <a:ext cx="3708499" cy="1295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31101" y="1905000"/>
            <a:ext cx="285750" cy="381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7301" y="2009775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4800" y="4267200"/>
            <a:ext cx="1828800" cy="800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" y="4381500"/>
            <a:ext cx="571500" cy="571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4900" y="4438650"/>
            <a:ext cx="321469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9800" y="4267200"/>
            <a:ext cx="1828800" cy="8001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24100" y="4381500"/>
            <a:ext cx="571500" cy="5715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90788" y="4533900"/>
            <a:ext cx="238125" cy="2667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09900" y="4438650"/>
            <a:ext cx="638026" cy="4572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114800" y="4267200"/>
            <a:ext cx="1828800" cy="8001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29100" y="43815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429125" y="4533900"/>
            <a:ext cx="171450" cy="2667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14900" y="4438650"/>
            <a:ext cx="619125" cy="4572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800" y="5181600"/>
            <a:ext cx="1828800" cy="8001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9100" y="5295900"/>
            <a:ext cx="571500" cy="5715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33413" y="5448300"/>
            <a:ext cx="142875" cy="2667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04900" y="5353050"/>
            <a:ext cx="575816" cy="4572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96000" y="3886200"/>
            <a:ext cx="5791200" cy="22098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248400" y="5029200"/>
            <a:ext cx="266700" cy="3810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324600" y="5133975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 팀 소개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1123950" y="876300"/>
            <a:ext cx="2898874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구성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123950" y="1181100"/>
            <a:ext cx="347864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총 3명의 개발자로 구성되어 있습니다</a:t>
            </a:r>
            <a:endParaRPr lang="en-US" sz="1350" dirty="0"/>
          </a:p>
        </p:txBody>
      </p:sp>
      <p:sp>
        <p:nvSpPr>
          <p:cNvPr id="37" name="Text 3"/>
          <p:cNvSpPr/>
          <p:nvPr/>
        </p:nvSpPr>
        <p:spPr>
          <a:xfrm>
            <a:off x="857250" y="19621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팀장</a:t>
            </a:r>
            <a:endParaRPr lang="en-US" sz="1500" dirty="0"/>
          </a:p>
        </p:txBody>
      </p:sp>
      <p:sp>
        <p:nvSpPr>
          <p:cNvPr id="38" name="Text 4"/>
          <p:cNvSpPr/>
          <p:nvPr/>
        </p:nvSpPr>
        <p:spPr>
          <a:xfrm>
            <a:off x="457200" y="2400300"/>
            <a:ext cx="340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게임소프트웨어 전공</a:t>
            </a:r>
            <a:endParaRPr lang="en-US" sz="1200" dirty="0"/>
          </a:p>
        </p:txBody>
      </p:sp>
      <p:sp>
        <p:nvSpPr>
          <p:cNvPr id="39" name="Text 5"/>
          <p:cNvSpPr/>
          <p:nvPr/>
        </p:nvSpPr>
        <p:spPr>
          <a:xfrm>
            <a:off x="457200" y="2705100"/>
            <a:ext cx="340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설계 및 전반 담당</a:t>
            </a:r>
            <a:endParaRPr lang="en-US" sz="1050" dirty="0"/>
          </a:p>
        </p:txBody>
      </p:sp>
      <p:sp>
        <p:nvSpPr>
          <p:cNvPr id="40" name="Text 6"/>
          <p:cNvSpPr/>
          <p:nvPr/>
        </p:nvSpPr>
        <p:spPr>
          <a:xfrm>
            <a:off x="4794200" y="19621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endParaRPr lang="en-US" sz="1500" dirty="0"/>
          </a:p>
        </p:txBody>
      </p:sp>
      <p:sp>
        <p:nvSpPr>
          <p:cNvPr id="41" name="Text 7"/>
          <p:cNvSpPr/>
          <p:nvPr/>
        </p:nvSpPr>
        <p:spPr>
          <a:xfrm>
            <a:off x="4394150" y="2400300"/>
            <a:ext cx="3403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컴퓨터공학 전공</a:t>
            </a:r>
            <a:endParaRPr lang="en-US" sz="1200" dirty="0"/>
          </a:p>
        </p:txBody>
      </p:sp>
      <p:sp>
        <p:nvSpPr>
          <p:cNvPr id="42" name="Text 8"/>
          <p:cNvSpPr/>
          <p:nvPr/>
        </p:nvSpPr>
        <p:spPr>
          <a:xfrm>
            <a:off x="4394150" y="2705100"/>
            <a:ext cx="34035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및 서버 개발</a:t>
            </a:r>
            <a:endParaRPr lang="en-US" sz="1050" dirty="0"/>
          </a:p>
        </p:txBody>
      </p:sp>
      <p:sp>
        <p:nvSpPr>
          <p:cNvPr id="43" name="Text 9"/>
          <p:cNvSpPr/>
          <p:nvPr/>
        </p:nvSpPr>
        <p:spPr>
          <a:xfrm>
            <a:off x="8731151" y="1962150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팀원</a:t>
            </a:r>
            <a:endParaRPr lang="en-US" sz="1500" dirty="0"/>
          </a:p>
        </p:txBody>
      </p:sp>
      <p:sp>
        <p:nvSpPr>
          <p:cNvPr id="44" name="Text 10"/>
          <p:cNvSpPr/>
          <p:nvPr/>
        </p:nvSpPr>
        <p:spPr>
          <a:xfrm>
            <a:off x="8331101" y="2400300"/>
            <a:ext cx="340369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소프트웨어공학 전공</a:t>
            </a:r>
            <a:endParaRPr lang="en-US" sz="1200" dirty="0"/>
          </a:p>
        </p:txBody>
      </p:sp>
      <p:sp>
        <p:nvSpPr>
          <p:cNvPr id="45" name="Text 11"/>
          <p:cNvSpPr/>
          <p:nvPr/>
        </p:nvSpPr>
        <p:spPr>
          <a:xfrm>
            <a:off x="8331101" y="2705100"/>
            <a:ext cx="340369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및 UI 개발</a:t>
            </a:r>
            <a:endParaRPr lang="en-US" sz="1050" dirty="0"/>
          </a:p>
        </p:txBody>
      </p:sp>
      <p:sp>
        <p:nvSpPr>
          <p:cNvPr id="46" name="Text 12"/>
          <p:cNvSpPr/>
          <p:nvPr/>
        </p:nvSpPr>
        <p:spPr>
          <a:xfrm>
            <a:off x="304800" y="3429000"/>
            <a:ext cx="1158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팀명 유래</a:t>
            </a:r>
            <a:endParaRPr lang="en-US" sz="1800" dirty="0"/>
          </a:p>
        </p:txBody>
      </p:sp>
      <p:sp>
        <p:nvSpPr>
          <p:cNvPr id="47" name="Text 13"/>
          <p:cNvSpPr/>
          <p:nvPr/>
        </p:nvSpPr>
        <p:spPr>
          <a:xfrm>
            <a:off x="304800" y="3886200"/>
            <a:ext cx="563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4M 기법에서 착안</a:t>
            </a:r>
            <a:endParaRPr lang="en-US" sz="1500" dirty="0"/>
          </a:p>
        </p:txBody>
      </p:sp>
      <p:sp>
        <p:nvSpPr>
          <p:cNvPr id="48" name="Text 14"/>
          <p:cNvSpPr/>
          <p:nvPr/>
        </p:nvSpPr>
        <p:spPr>
          <a:xfrm>
            <a:off x="1104900" y="4438650"/>
            <a:ext cx="38576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Man</a:t>
            </a:r>
            <a:endParaRPr lang="en-US" sz="1200" dirty="0"/>
          </a:p>
        </p:txBody>
      </p:sp>
      <p:sp>
        <p:nvSpPr>
          <p:cNvPr id="49" name="Text 15"/>
          <p:cNvSpPr/>
          <p:nvPr/>
        </p:nvSpPr>
        <p:spPr>
          <a:xfrm>
            <a:off x="1104900" y="4667250"/>
            <a:ext cx="32146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</a:t>
            </a:r>
            <a:endParaRPr lang="en-US" sz="1050" dirty="0"/>
          </a:p>
        </p:txBody>
      </p:sp>
      <p:sp>
        <p:nvSpPr>
          <p:cNvPr id="50" name="Text 16"/>
          <p:cNvSpPr/>
          <p:nvPr/>
        </p:nvSpPr>
        <p:spPr>
          <a:xfrm>
            <a:off x="3009900" y="4438650"/>
            <a:ext cx="76563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Machine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3009900" y="4667250"/>
            <a:ext cx="63802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컴퓨터</a:t>
            </a:r>
            <a:endParaRPr lang="en-US" sz="1050" dirty="0"/>
          </a:p>
        </p:txBody>
      </p:sp>
      <p:sp>
        <p:nvSpPr>
          <p:cNvPr id="52" name="Text 18"/>
          <p:cNvSpPr/>
          <p:nvPr/>
        </p:nvSpPr>
        <p:spPr>
          <a:xfrm>
            <a:off x="4914900" y="4438650"/>
            <a:ext cx="7429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Material</a:t>
            </a:r>
            <a:endParaRPr lang="en-US" sz="1200" dirty="0"/>
          </a:p>
        </p:txBody>
      </p:sp>
      <p:sp>
        <p:nvSpPr>
          <p:cNvPr id="53" name="Text 19"/>
          <p:cNvSpPr/>
          <p:nvPr/>
        </p:nvSpPr>
        <p:spPr>
          <a:xfrm>
            <a:off x="4914900" y="4667250"/>
            <a:ext cx="6191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재료</a:t>
            </a:r>
            <a:endParaRPr lang="en-US" sz="1050" dirty="0"/>
          </a:p>
        </p:txBody>
      </p:sp>
      <p:sp>
        <p:nvSpPr>
          <p:cNvPr id="54" name="Text 20"/>
          <p:cNvSpPr/>
          <p:nvPr/>
        </p:nvSpPr>
        <p:spPr>
          <a:xfrm>
            <a:off x="1104900" y="5353050"/>
            <a:ext cx="69097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Method</a:t>
            </a:r>
            <a:endParaRPr lang="en-US" sz="1200" dirty="0"/>
          </a:p>
        </p:txBody>
      </p:sp>
      <p:sp>
        <p:nvSpPr>
          <p:cNvPr id="55" name="Text 21"/>
          <p:cNvSpPr/>
          <p:nvPr/>
        </p:nvSpPr>
        <p:spPr>
          <a:xfrm>
            <a:off x="1104900" y="5581650"/>
            <a:ext cx="6909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방법</a:t>
            </a:r>
            <a:endParaRPr lang="en-US" sz="1050" dirty="0"/>
          </a:p>
        </p:txBody>
      </p:sp>
      <p:sp>
        <p:nvSpPr>
          <p:cNvPr id="56" name="Text 22"/>
          <p:cNvSpPr/>
          <p:nvPr/>
        </p:nvSpPr>
        <p:spPr>
          <a:xfrm>
            <a:off x="6248400" y="3886200"/>
            <a:ext cx="563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3M-BMS의 의미</a:t>
            </a:r>
            <a:endParaRPr lang="en-US" sz="1500" dirty="0"/>
          </a:p>
        </p:txBody>
      </p:sp>
      <p:sp>
        <p:nvSpPr>
          <p:cNvPr id="57" name="Text 23"/>
          <p:cNvSpPr/>
          <p:nvPr/>
        </p:nvSpPr>
        <p:spPr>
          <a:xfrm>
            <a:off x="6248400" y="4267200"/>
            <a:ext cx="6766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3M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집중</a:t>
            </a:r>
            <a:endParaRPr lang="en-US" sz="1200" dirty="0"/>
          </a:p>
        </p:txBody>
      </p:sp>
      <p:sp>
        <p:nvSpPr>
          <p:cNvPr id="58" name="Text 24"/>
          <p:cNvSpPr/>
          <p:nvPr/>
        </p:nvSpPr>
        <p:spPr>
          <a:xfrm>
            <a:off x="6248400" y="4572000"/>
            <a:ext cx="6766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5803D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체격이 각각 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Big, Middle, Small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이어서 조합함</a:t>
            </a:r>
            <a:endParaRPr lang="en-US" sz="1200" dirty="0"/>
          </a:p>
        </p:txBody>
      </p:sp>
      <p:sp>
        <p:nvSpPr>
          <p:cNvPr id="59" name="Text 25"/>
          <p:cNvSpPr/>
          <p:nvPr/>
        </p:nvSpPr>
        <p:spPr>
          <a:xfrm>
            <a:off x="6629400" y="5105400"/>
            <a:ext cx="549408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제조업에서 널리 사용되는 4M 기법에서 착안하여 팀의 특성을 반영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76300"/>
            <a:ext cx="11582400" cy="9144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066800"/>
            <a:ext cx="381000" cy="533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181100"/>
            <a:ext cx="152400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095500"/>
            <a:ext cx="5562600" cy="44005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286000"/>
            <a:ext cx="285750" cy="381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390775"/>
            <a:ext cx="133350" cy="152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162300"/>
            <a:ext cx="857250" cy="3810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276600"/>
            <a:ext cx="9525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6850" y="3162300"/>
            <a:ext cx="9525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81150" y="3276600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33650" y="3162300"/>
            <a:ext cx="1115318" cy="381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47950" y="32766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63268" y="3162300"/>
            <a:ext cx="1085850" cy="3810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77568" y="3276600"/>
            <a:ext cx="17145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95300" y="3848100"/>
            <a:ext cx="266700" cy="3810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1500" y="3952875"/>
            <a:ext cx="1143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4600" y="2095500"/>
            <a:ext cx="5562600" cy="44005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15100" y="2286000"/>
            <a:ext cx="266700" cy="3810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91300" y="2390775"/>
            <a:ext cx="1143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286625" y="3881438"/>
            <a:ext cx="3638550" cy="1895475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오늘의 질문</a:t>
            </a:r>
            <a:endParaRPr lang="en-US" sz="2250" dirty="0"/>
          </a:p>
        </p:txBody>
      </p:sp>
      <p:sp>
        <p:nvSpPr>
          <p:cNvPr id="26" name="Text 1"/>
          <p:cNvSpPr/>
          <p:nvPr/>
        </p:nvSpPr>
        <p:spPr>
          <a:xfrm>
            <a:off x="1028700" y="1181100"/>
            <a:ext cx="9618166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오늘 여기까지 오면서 내가 얼마나 탄소를 배출했는지 알고 계신 분 계신가요?</a:t>
            </a:r>
            <a:endParaRPr lang="en-US" sz="1800" dirty="0"/>
          </a:p>
        </p:txBody>
      </p:sp>
      <p:sp>
        <p:nvSpPr>
          <p:cNvPr id="27" name="Text 2"/>
          <p:cNvSpPr/>
          <p:nvPr/>
        </p:nvSpPr>
        <p:spPr>
          <a:xfrm>
            <a:off x="895350" y="2343150"/>
            <a:ext cx="22961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개인의 탄소 배출 인식</a:t>
            </a:r>
            <a:endParaRPr lang="en-US" sz="1500" dirty="0"/>
          </a:p>
        </p:txBody>
      </p:sp>
      <p:sp>
        <p:nvSpPr>
          <p:cNvPr id="28" name="Text 3"/>
          <p:cNvSpPr/>
          <p:nvPr/>
        </p:nvSpPr>
        <p:spPr>
          <a:xfrm>
            <a:off x="495300" y="2819400"/>
            <a:ext cx="6217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오늘 이곳에 오실 때 다양한 방법으로 오셨을 겁니다:</a:t>
            </a:r>
            <a:endParaRPr lang="en-US" sz="1200" dirty="0"/>
          </a:p>
        </p:txBody>
      </p:sp>
      <p:sp>
        <p:nvSpPr>
          <p:cNvPr id="29" name="Text 4"/>
          <p:cNvSpPr/>
          <p:nvPr/>
        </p:nvSpPr>
        <p:spPr>
          <a:xfrm>
            <a:off x="781050" y="3238500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걸어서</a:t>
            </a:r>
            <a:endParaRPr lang="en-US" sz="1200" dirty="0"/>
          </a:p>
        </p:txBody>
      </p:sp>
      <p:sp>
        <p:nvSpPr>
          <p:cNvPr id="30" name="Text 5"/>
          <p:cNvSpPr/>
          <p:nvPr/>
        </p:nvSpPr>
        <p:spPr>
          <a:xfrm>
            <a:off x="1847850" y="3238500"/>
            <a:ext cx="54864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자전거</a:t>
            </a:r>
            <a:endParaRPr lang="en-US" sz="1200" dirty="0"/>
          </a:p>
        </p:txBody>
      </p:sp>
      <p:sp>
        <p:nvSpPr>
          <p:cNvPr id="31" name="Text 6"/>
          <p:cNvSpPr/>
          <p:nvPr/>
        </p:nvSpPr>
        <p:spPr>
          <a:xfrm>
            <a:off x="2876550" y="3238500"/>
            <a:ext cx="7897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개인 차량</a:t>
            </a:r>
            <a:endParaRPr lang="en-US" sz="1200" dirty="0"/>
          </a:p>
        </p:txBody>
      </p:sp>
      <p:sp>
        <p:nvSpPr>
          <p:cNvPr id="32" name="Text 7"/>
          <p:cNvSpPr/>
          <p:nvPr/>
        </p:nvSpPr>
        <p:spPr>
          <a:xfrm>
            <a:off x="4125218" y="3238500"/>
            <a:ext cx="7315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대중교통</a:t>
            </a:r>
            <a:endParaRPr lang="en-US" sz="1200" dirty="0"/>
          </a:p>
        </p:txBody>
      </p:sp>
      <p:sp>
        <p:nvSpPr>
          <p:cNvPr id="33" name="Text 8"/>
          <p:cNvSpPr/>
          <p:nvPr/>
        </p:nvSpPr>
        <p:spPr>
          <a:xfrm>
            <a:off x="876300" y="3924300"/>
            <a:ext cx="401746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대부분의 사람은 탄소 배출량을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잘 모르실 겁니다</a:t>
            </a:r>
            <a:endParaRPr lang="en-US" sz="1200" dirty="0"/>
          </a:p>
        </p:txBody>
      </p:sp>
      <p:sp>
        <p:nvSpPr>
          <p:cNvPr id="34" name="Text 9"/>
          <p:cNvSpPr/>
          <p:nvPr/>
        </p:nvSpPr>
        <p:spPr>
          <a:xfrm>
            <a:off x="495300" y="5848350"/>
            <a:ext cx="5181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"저 역시 오늘 버스를 타고 왔지만, 오는 동안 발생한 탄소 배출량을 정확히 알지는 못합니다."</a:t>
            </a:r>
            <a:endParaRPr lang="en-US" sz="1200" dirty="0"/>
          </a:p>
        </p:txBody>
      </p:sp>
      <p:sp>
        <p:nvSpPr>
          <p:cNvPr id="35" name="Text 10"/>
          <p:cNvSpPr/>
          <p:nvPr/>
        </p:nvSpPr>
        <p:spPr>
          <a:xfrm>
            <a:off x="6896100" y="2343150"/>
            <a:ext cx="25247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탄소 관리 필요성</a:t>
            </a:r>
            <a:endParaRPr lang="en-US" sz="1500" dirty="0"/>
          </a:p>
        </p:txBody>
      </p:sp>
      <p:sp>
        <p:nvSpPr>
          <p:cNvPr id="36" name="Text 11"/>
          <p:cNvSpPr/>
          <p:nvPr/>
        </p:nvSpPr>
        <p:spPr>
          <a:xfrm>
            <a:off x="6515100" y="2819400"/>
            <a:ext cx="5181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이처럼 개인은 잘 인식하지 못하고 지나가지만,</a:t>
            </a:r>
            <a:endParaRPr lang="en-US" sz="1200" dirty="0"/>
          </a:p>
        </p:txBody>
      </p:sp>
      <p:sp>
        <p:nvSpPr>
          <p:cNvPr id="37" name="Text 12"/>
          <p:cNvSpPr/>
          <p:nvPr/>
        </p:nvSpPr>
        <p:spPr>
          <a:xfrm>
            <a:off x="6515100" y="3200400"/>
            <a:ext cx="6217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입장에서는 이제 탄소 배출을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'모를 수 없는'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시대가 되었습니다.</a:t>
            </a:r>
            <a:endParaRPr lang="en-US" sz="1200" dirty="0"/>
          </a:p>
        </p:txBody>
      </p:sp>
      <p:sp>
        <p:nvSpPr>
          <p:cNvPr id="38" name="Text 13"/>
          <p:cNvSpPr/>
          <p:nvPr/>
        </p:nvSpPr>
        <p:spPr>
          <a:xfrm>
            <a:off x="6515100" y="6076950"/>
            <a:ext cx="621792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그렇다면,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2E8B5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기업은 왜 반드시 탄소 배출을 관리해야 할까요?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00100"/>
            <a:ext cx="5638800" cy="13144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9525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75" y="105727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2266950"/>
            <a:ext cx="5638800" cy="2286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4600" y="800100"/>
            <a:ext cx="5638800" cy="13144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952500"/>
            <a:ext cx="476250" cy="47625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3688" y="1057275"/>
            <a:ext cx="142875" cy="266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600" y="2266950"/>
            <a:ext cx="5638800" cy="990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419350"/>
            <a:ext cx="342900" cy="381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5100" y="2524125"/>
            <a:ext cx="1905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4600" y="3371850"/>
            <a:ext cx="5638800" cy="762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3524250"/>
            <a:ext cx="304800" cy="3810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5100" y="3629025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배출과 기업 환경</a:t>
            </a:r>
            <a:endParaRPr lang="en-US" sz="2250" dirty="0"/>
          </a:p>
        </p:txBody>
      </p:sp>
      <p:sp>
        <p:nvSpPr>
          <p:cNvPr id="19" name="Text 1"/>
          <p:cNvSpPr/>
          <p:nvPr/>
        </p:nvSpPr>
        <p:spPr>
          <a:xfrm>
            <a:off x="971550" y="952500"/>
            <a:ext cx="53340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개념</a:t>
            </a:r>
            <a:endParaRPr lang="en-US" sz="1800" dirty="0"/>
          </a:p>
        </p:txBody>
      </p:sp>
      <p:sp>
        <p:nvSpPr>
          <p:cNvPr id="20" name="Text 2"/>
          <p:cNvSpPr/>
          <p:nvPr/>
        </p:nvSpPr>
        <p:spPr>
          <a:xfrm>
            <a:off x="381000" y="150495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인간과 기업의 산업 활동에서 발생한 온실가스가 대기 중으로 방출되는 현상으로, 지구 온난화가 가속화되고 있습니다.</a:t>
            </a:r>
            <a:endParaRPr lang="en-US" sz="1200" dirty="0"/>
          </a:p>
        </p:txBody>
      </p:sp>
      <p:sp>
        <p:nvSpPr>
          <p:cNvPr id="21" name="Text 3"/>
          <p:cNvSpPr/>
          <p:nvPr/>
        </p:nvSpPr>
        <p:spPr>
          <a:xfrm>
            <a:off x="7067550" y="952500"/>
            <a:ext cx="533400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 환경에서의 영향</a:t>
            </a:r>
            <a:endParaRPr lang="en-US" sz="1800" dirty="0"/>
          </a:p>
        </p:txBody>
      </p:sp>
      <p:sp>
        <p:nvSpPr>
          <p:cNvPr id="22" name="Text 4"/>
          <p:cNvSpPr/>
          <p:nvPr/>
        </p:nvSpPr>
        <p:spPr>
          <a:xfrm>
            <a:off x="6477000" y="1504950"/>
            <a:ext cx="53340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환경 문제는 이제 선택이 아니라 기업 경영에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97316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직접적인 영향을 미치는 핵심 요소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입니다。</a:t>
            </a:r>
            <a:endParaRPr lang="en-US" sz="1200" dirty="0"/>
          </a:p>
        </p:txBody>
      </p:sp>
      <p:sp>
        <p:nvSpPr>
          <p:cNvPr id="23" name="Text 5"/>
          <p:cNvSpPr/>
          <p:nvPr/>
        </p:nvSpPr>
        <p:spPr>
          <a:xfrm>
            <a:off x="6934200" y="2381250"/>
            <a:ext cx="49149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350" dirty="0"/>
          </a:p>
        </p:txBody>
      </p:sp>
      <p:sp>
        <p:nvSpPr>
          <p:cNvPr id="24" name="Text 6"/>
          <p:cNvSpPr/>
          <p:nvPr/>
        </p:nvSpPr>
        <p:spPr>
          <a:xfrm>
            <a:off x="6934200" y="2686050"/>
            <a:ext cx="49149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관리는 새로운 환경 규제에 적절히 대응하기 위해 필수적입니다</a:t>
            </a:r>
            <a:endParaRPr lang="en-US" sz="1200" dirty="0"/>
          </a:p>
        </p:txBody>
      </p:sp>
      <p:sp>
        <p:nvSpPr>
          <p:cNvPr id="25" name="Text 7"/>
          <p:cNvSpPr/>
          <p:nvPr/>
        </p:nvSpPr>
        <p:spPr>
          <a:xfrm>
            <a:off x="6896100" y="3486150"/>
            <a:ext cx="409366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350" dirty="0"/>
          </a:p>
        </p:txBody>
      </p:sp>
      <p:sp>
        <p:nvSpPr>
          <p:cNvPr id="26" name="Text 8"/>
          <p:cNvSpPr/>
          <p:nvPr/>
        </p:nvSpPr>
        <p:spPr>
          <a:xfrm>
            <a:off x="6896100" y="3790950"/>
            <a:ext cx="491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감소로 에너지 비용 절감 및 향来的 탄소세 대비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76300"/>
            <a:ext cx="5676900" cy="18097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0668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8" y="1152525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300" y="876300"/>
            <a:ext cx="5676900" cy="18097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800" y="1066800"/>
            <a:ext cx="476250" cy="4762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4625" y="1152525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2914650"/>
            <a:ext cx="5676900" cy="18097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10515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9125" y="3190875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0300" y="2914650"/>
            <a:ext cx="5676900" cy="180975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00800" y="31051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4625" y="319087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5124450"/>
            <a:ext cx="11582400" cy="1371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400" y="5391150"/>
            <a:ext cx="295275" cy="4191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9600" y="5467350"/>
            <a:ext cx="142875" cy="2667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1075" y="60769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48793" y="607695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16511" y="6076950"/>
            <a:ext cx="1143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93729" y="607695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250" dirty="0"/>
          </a:p>
        </p:txBody>
      </p:sp>
      <p:sp>
        <p:nvSpPr>
          <p:cNvPr id="25" name="Text 1"/>
          <p:cNvSpPr/>
          <p:nvPr/>
        </p:nvSpPr>
        <p:spPr>
          <a:xfrm>
            <a:off x="1123950" y="1171575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미국</a:t>
            </a:r>
            <a:endParaRPr lang="en-US" sz="1500" dirty="0"/>
          </a:p>
        </p:txBody>
      </p:sp>
      <p:sp>
        <p:nvSpPr>
          <p:cNvPr id="26" name="Text 2"/>
          <p:cNvSpPr/>
          <p:nvPr/>
        </p:nvSpPr>
        <p:spPr>
          <a:xfrm>
            <a:off x="1104900" y="165735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IRA (인플레이션 감축법)</a:t>
            </a:r>
            <a:endParaRPr lang="en-US" sz="1350" dirty="0"/>
          </a:p>
        </p:txBody>
      </p:sp>
      <p:sp>
        <p:nvSpPr>
          <p:cNvPr id="27" name="Text 3"/>
          <p:cNvSpPr/>
          <p:nvPr/>
        </p:nvSpPr>
        <p:spPr>
          <a:xfrm>
            <a:off x="1104900" y="200025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탄소배출 감축과 환경 보호를 위한 국가규모의 정책</a:t>
            </a:r>
            <a:endParaRPr lang="en-US" sz="1200" dirty="0"/>
          </a:p>
        </p:txBody>
      </p:sp>
      <p:sp>
        <p:nvSpPr>
          <p:cNvPr id="28" name="Text 4"/>
          <p:cNvSpPr/>
          <p:nvPr/>
        </p:nvSpPr>
        <p:spPr>
          <a:xfrm>
            <a:off x="1104900" y="226695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재생에너지 및 친환경 자동차에 대한 세제 지원</a:t>
            </a:r>
            <a:endParaRPr lang="en-US" sz="1200" dirty="0"/>
          </a:p>
        </p:txBody>
      </p:sp>
      <p:sp>
        <p:nvSpPr>
          <p:cNvPr id="29" name="Text 5"/>
          <p:cNvSpPr/>
          <p:nvPr/>
        </p:nvSpPr>
        <p:spPr>
          <a:xfrm>
            <a:off x="7029450" y="1171575"/>
            <a:ext cx="34182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EU</a:t>
            </a:r>
            <a:endParaRPr lang="en-US" sz="1500" dirty="0"/>
          </a:p>
        </p:txBody>
      </p:sp>
      <p:sp>
        <p:nvSpPr>
          <p:cNvPr id="30" name="Text 6"/>
          <p:cNvSpPr/>
          <p:nvPr/>
        </p:nvSpPr>
        <p:spPr>
          <a:xfrm>
            <a:off x="7010400" y="165735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CBAM (탄소국경조정제도)</a:t>
            </a:r>
            <a:endParaRPr lang="en-US" sz="1350" dirty="0"/>
          </a:p>
        </p:txBody>
      </p:sp>
      <p:sp>
        <p:nvSpPr>
          <p:cNvPr id="31" name="Text 7"/>
          <p:cNvSpPr/>
          <p:nvPr/>
        </p:nvSpPr>
        <p:spPr>
          <a:xfrm>
            <a:off x="7010400" y="200025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수입화물에 대한 탄소비용 부과 제도</a:t>
            </a:r>
            <a:endParaRPr lang="en-US" sz="1200" dirty="0"/>
          </a:p>
        </p:txBody>
      </p:sp>
      <p:sp>
        <p:nvSpPr>
          <p:cNvPr id="32" name="Text 8"/>
          <p:cNvSpPr/>
          <p:nvPr/>
        </p:nvSpPr>
        <p:spPr>
          <a:xfrm>
            <a:off x="7010400" y="226695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국내 기업의 경쟁력을 유지하기 위한 보호조치</a:t>
            </a:r>
            <a:endParaRPr lang="en-US" sz="1200" dirty="0"/>
          </a:p>
        </p:txBody>
      </p:sp>
      <p:sp>
        <p:nvSpPr>
          <p:cNvPr id="33" name="Text 9"/>
          <p:cNvSpPr/>
          <p:nvPr/>
        </p:nvSpPr>
        <p:spPr>
          <a:xfrm>
            <a:off x="1123950" y="3209925"/>
            <a:ext cx="9144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대한민국</a:t>
            </a:r>
            <a:endParaRPr lang="en-US" sz="1500" dirty="0"/>
          </a:p>
        </p:txBody>
      </p:sp>
      <p:sp>
        <p:nvSpPr>
          <p:cNvPr id="34" name="Text 10"/>
          <p:cNvSpPr/>
          <p:nvPr/>
        </p:nvSpPr>
        <p:spPr>
          <a:xfrm>
            <a:off x="1104900" y="369570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탄소중립 및 감축 목표</a:t>
            </a:r>
            <a:endParaRPr lang="en-US" sz="1350" dirty="0"/>
          </a:p>
        </p:txBody>
      </p:sp>
      <p:sp>
        <p:nvSpPr>
          <p:cNvPr id="35" name="Text 11"/>
          <p:cNvSpPr/>
          <p:nvPr/>
        </p:nvSpPr>
        <p:spPr>
          <a:xfrm>
            <a:off x="1104900" y="403860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2050년 탄소중립 선언</a:t>
            </a:r>
            <a:endParaRPr lang="en-US" sz="1200" dirty="0"/>
          </a:p>
        </p:txBody>
      </p:sp>
      <p:sp>
        <p:nvSpPr>
          <p:cNvPr id="36" name="Text 12"/>
          <p:cNvSpPr/>
          <p:nvPr/>
        </p:nvSpPr>
        <p:spPr>
          <a:xfrm>
            <a:off x="1104900" y="43053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2030년까지 온실가스 40% 감축 목표</a:t>
            </a:r>
            <a:endParaRPr lang="en-US" sz="1200" dirty="0"/>
          </a:p>
        </p:txBody>
      </p:sp>
      <p:sp>
        <p:nvSpPr>
          <p:cNvPr id="37" name="Text 13"/>
          <p:cNvSpPr/>
          <p:nvPr/>
        </p:nvSpPr>
        <p:spPr>
          <a:xfrm>
            <a:off x="7029450" y="3209925"/>
            <a:ext cx="4572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일본</a:t>
            </a:r>
            <a:endParaRPr lang="en-US" sz="1500" dirty="0"/>
          </a:p>
        </p:txBody>
      </p:sp>
      <p:sp>
        <p:nvSpPr>
          <p:cNvPr id="38" name="Text 14"/>
          <p:cNvSpPr/>
          <p:nvPr/>
        </p:nvSpPr>
        <p:spPr>
          <a:xfrm>
            <a:off x="7010400" y="3695700"/>
            <a:ext cx="46863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GX 전략 및 CCS 기술 확대</a:t>
            </a:r>
            <a:endParaRPr lang="en-US" sz="1350" dirty="0"/>
          </a:p>
        </p:txBody>
      </p:sp>
      <p:sp>
        <p:nvSpPr>
          <p:cNvPr id="39" name="Text 15"/>
          <p:cNvSpPr/>
          <p:nvPr/>
        </p:nvSpPr>
        <p:spPr>
          <a:xfrm>
            <a:off x="7010400" y="4038600"/>
            <a:ext cx="56235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탄소발자국 감소를 위한 GX (그린 엑스) 전략</a:t>
            </a:r>
            <a:endParaRPr lang="en-US" sz="1200" dirty="0"/>
          </a:p>
        </p:txBody>
      </p:sp>
      <p:sp>
        <p:nvSpPr>
          <p:cNvPr id="40" name="Text 16"/>
          <p:cNvSpPr/>
          <p:nvPr/>
        </p:nvSpPr>
        <p:spPr>
          <a:xfrm>
            <a:off x="7010400" y="4305300"/>
            <a:ext cx="4686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CCS(탄소포함화석연료) 기술 개발 및 확산</a:t>
            </a:r>
            <a:endParaRPr lang="en-US" sz="1200" dirty="0"/>
          </a:p>
        </p:txBody>
      </p:sp>
      <p:sp>
        <p:nvSpPr>
          <p:cNvPr id="41" name="Text 17"/>
          <p:cNvSpPr/>
          <p:nvPr/>
        </p:nvSpPr>
        <p:spPr>
          <a:xfrm>
            <a:off x="981075" y="5353050"/>
            <a:ext cx="815727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기업의 대응 필요성</a:t>
            </a:r>
            <a:endParaRPr lang="en-US" sz="1500" dirty="0"/>
          </a:p>
        </p:txBody>
      </p:sp>
      <p:sp>
        <p:nvSpPr>
          <p:cNvPr id="42" name="Text 18"/>
          <p:cNvSpPr/>
          <p:nvPr/>
        </p:nvSpPr>
        <p:spPr>
          <a:xfrm>
            <a:off x="981075" y="5695950"/>
            <a:ext cx="978872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이러한 흐름 속에서 기업은 더 이상 감각적인 추정이 아닌, </a:t>
            </a:r>
            <a:pPr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EA580C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</a:t>
            </a:r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요구받고 있습니다.</a:t>
            </a:r>
            <a:endParaRPr lang="en-US" sz="1200" dirty="0"/>
          </a:p>
        </p:txBody>
      </p:sp>
      <p:sp>
        <p:nvSpPr>
          <p:cNvPr id="43" name="Text 19"/>
          <p:cNvSpPr/>
          <p:nvPr/>
        </p:nvSpPr>
        <p:spPr>
          <a:xfrm>
            <a:off x="1209675" y="6038850"/>
            <a:ext cx="9726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 분석</a:t>
            </a:r>
            <a:endParaRPr lang="en-US" sz="1200" dirty="0"/>
          </a:p>
        </p:txBody>
      </p:sp>
      <p:sp>
        <p:nvSpPr>
          <p:cNvPr id="44" name="Text 20"/>
          <p:cNvSpPr/>
          <p:nvPr/>
        </p:nvSpPr>
        <p:spPr>
          <a:xfrm>
            <a:off x="2477393" y="6038850"/>
            <a:ext cx="97262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체계적 관리</a:t>
            </a:r>
            <a:endParaRPr lang="en-US" sz="1200" dirty="0"/>
          </a:p>
        </p:txBody>
      </p:sp>
      <p:sp>
        <p:nvSpPr>
          <p:cNvPr id="45" name="Text 21"/>
          <p:cNvSpPr/>
          <p:nvPr/>
        </p:nvSpPr>
        <p:spPr>
          <a:xfrm>
            <a:off x="3707011" y="6038850"/>
            <a:ext cx="7897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규제 대응</a:t>
            </a:r>
            <a:endParaRPr lang="en-US" sz="1200" dirty="0"/>
          </a:p>
        </p:txBody>
      </p:sp>
      <p:sp>
        <p:nvSpPr>
          <p:cNvPr id="46" name="Text 22"/>
          <p:cNvSpPr/>
          <p:nvPr/>
        </p:nvSpPr>
        <p:spPr>
          <a:xfrm>
            <a:off x="4822329" y="6038850"/>
            <a:ext cx="78974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비용 관리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76300"/>
            <a:ext cx="552450" cy="571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990600"/>
            <a:ext cx="323850" cy="342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52600"/>
            <a:ext cx="5638800" cy="26098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2400300"/>
            <a:ext cx="266700" cy="381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2505075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300" y="3200400"/>
            <a:ext cx="304800" cy="381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3305175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8400" y="1752600"/>
            <a:ext cx="5638800" cy="260985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8900" y="2362200"/>
            <a:ext cx="476250" cy="4762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00" y="2466975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38900" y="302895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7963" y="3133725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8900" y="3695700"/>
            <a:ext cx="476250" cy="4762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67488" y="3800475"/>
            <a:ext cx="219075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04800" y="4667250"/>
            <a:ext cx="11582400" cy="914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5300" y="4857750"/>
            <a:ext cx="400050" cy="5334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4972050"/>
            <a:ext cx="171450" cy="3048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현대정밀의 과제</a:t>
            </a:r>
            <a:endParaRPr lang="en-US" sz="2250" dirty="0"/>
          </a:p>
        </p:txBody>
      </p:sp>
      <p:sp>
        <p:nvSpPr>
          <p:cNvPr id="23" name="Text 1"/>
          <p:cNvSpPr/>
          <p:nvPr/>
        </p:nvSpPr>
        <p:spPr>
          <a:xfrm>
            <a:off x="1085850" y="876300"/>
            <a:ext cx="660037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유럽 수출 기업으로서의 과제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085850" y="1181100"/>
            <a:ext cx="792045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제품을 생산하는 과정에서 발생한 탄소 배출량에 대해 탄소 비용을 부담해야 하는 상황</a:t>
            </a:r>
            <a:endParaRPr lang="en-US" sz="1350" dirty="0"/>
          </a:p>
        </p:txBody>
      </p:sp>
      <p:sp>
        <p:nvSpPr>
          <p:cNvPr id="25" name="Text 3"/>
          <p:cNvSpPr/>
          <p:nvPr/>
        </p:nvSpPr>
        <p:spPr>
          <a:xfrm>
            <a:off x="495300" y="19431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 관리 필요성</a:t>
            </a:r>
            <a:endParaRPr lang="en-US" sz="1500" dirty="0"/>
          </a:p>
        </p:txBody>
      </p:sp>
      <p:sp>
        <p:nvSpPr>
          <p:cNvPr id="26" name="Text 4"/>
          <p:cNvSpPr/>
          <p:nvPr/>
        </p:nvSpPr>
        <p:spPr>
          <a:xfrm>
            <a:off x="876300" y="2362200"/>
            <a:ext cx="4555212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 기준에 따라 체계적으로 관리 필요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876300" y="2628900"/>
            <a:ext cx="379601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Scope 1: 직접적인 탄소 배출源</a:t>
            </a:r>
            <a:endParaRPr lang="en-US" sz="1050" dirty="0"/>
          </a:p>
        </p:txBody>
      </p:sp>
      <p:sp>
        <p:nvSpPr>
          <p:cNvPr id="28" name="Text 6"/>
          <p:cNvSpPr/>
          <p:nvPr/>
        </p:nvSpPr>
        <p:spPr>
          <a:xfrm>
            <a:off x="1028700" y="2819400"/>
            <a:ext cx="4372332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- Scope 3: 간접적인 탄소 배출源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914400" y="3162300"/>
            <a:ext cx="358259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정량적이고 체계적인 탄소 관리 시스템 요구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914400" y="3429000"/>
            <a:ext cx="358259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감각적인 추정이 아닌 정확한 데이터 수집 및 분석</a:t>
            </a:r>
            <a:endParaRPr lang="en-US" sz="1050" dirty="0"/>
          </a:p>
        </p:txBody>
      </p:sp>
      <p:sp>
        <p:nvSpPr>
          <p:cNvPr id="31" name="Text 9"/>
          <p:cNvSpPr/>
          <p:nvPr/>
        </p:nvSpPr>
        <p:spPr>
          <a:xfrm>
            <a:off x="6438900" y="1943100"/>
            <a:ext cx="5257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기존 방식의 문제점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7067550" y="2362200"/>
            <a:ext cx="2792849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데이터가 여러 곳에 분산되어 있음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7067550" y="2628900"/>
            <a:ext cx="279284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정보의 일관성과 접근성 문제</a:t>
            </a:r>
            <a:endParaRPr lang="en-US" sz="1050" dirty="0"/>
          </a:p>
        </p:txBody>
      </p:sp>
      <p:sp>
        <p:nvSpPr>
          <p:cNvPr id="34" name="Text 12"/>
          <p:cNvSpPr/>
          <p:nvPr/>
        </p:nvSpPr>
        <p:spPr>
          <a:xfrm>
            <a:off x="7067550" y="3028950"/>
            <a:ext cx="3033951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목표 대비 실제 배출량 비교가 어려움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7067550" y="3295650"/>
            <a:ext cx="303395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감축 목표 설정과 실행의 간극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7067550" y="3695700"/>
            <a:ext cx="33455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담당자가 한눈에 현황을 파악하기 어려움</a:t>
            </a:r>
            <a:endParaRPr lang="en-US" sz="1200" dirty="0"/>
          </a:p>
        </p:txBody>
      </p:sp>
      <p:sp>
        <p:nvSpPr>
          <p:cNvPr id="37" name="Text 15"/>
          <p:cNvSpPr/>
          <p:nvPr/>
        </p:nvSpPr>
        <p:spPr>
          <a:xfrm>
            <a:off x="7067550" y="3962400"/>
            <a:ext cx="33455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전반적인 탄소 배출 추세와 원인 분석의 어려움</a:t>
            </a:r>
            <a:endParaRPr lang="en-US" sz="1050" dirty="0"/>
          </a:p>
        </p:txBody>
      </p:sp>
      <p:sp>
        <p:nvSpPr>
          <p:cNvPr id="38" name="Text 16"/>
          <p:cNvSpPr/>
          <p:nvPr/>
        </p:nvSpPr>
        <p:spPr>
          <a:xfrm>
            <a:off x="1047750" y="4857750"/>
            <a:ext cx="566603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해결 방향</a:t>
            </a:r>
            <a:endParaRPr lang="en-US" sz="1500" dirty="0"/>
          </a:p>
        </p:txBody>
      </p:sp>
      <p:sp>
        <p:nvSpPr>
          <p:cNvPr id="39" name="Text 17"/>
          <p:cNvSpPr/>
          <p:nvPr/>
        </p:nvSpPr>
        <p:spPr>
          <a:xfrm>
            <a:off x="1047750" y="5162550"/>
            <a:ext cx="679924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데이터를 기반으로 한 탄소 배출 모니터링 시스템을 통해这些问题을 해결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838200"/>
            <a:ext cx="285750" cy="2286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257300"/>
            <a:ext cx="5715000" cy="1104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409700"/>
            <a:ext cx="476250" cy="47625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25" y="1495425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9650" y="203835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2514600"/>
            <a:ext cx="5715000" cy="1333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2667000"/>
            <a:ext cx="460623" cy="47625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6937" y="2752725"/>
            <a:ext cx="228600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4023" y="3524250"/>
            <a:ext cx="133350" cy="13335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8600" y="4000500"/>
            <a:ext cx="5715000" cy="11049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000" y="4152900"/>
            <a:ext cx="476250" cy="4762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825" y="4238625"/>
            <a:ext cx="228600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650" y="4781550"/>
            <a:ext cx="133350" cy="13335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96000" y="800100"/>
            <a:ext cx="5867400" cy="531495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8400" y="838200"/>
            <a:ext cx="228600" cy="2286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48400" y="1257300"/>
            <a:ext cx="5715000" cy="11049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00800" y="1409700"/>
            <a:ext cx="476250" cy="47625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29388" y="1495425"/>
            <a:ext cx="219075" cy="3048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9450" y="2038350"/>
            <a:ext cx="133350" cy="13335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248400" y="2514600"/>
            <a:ext cx="5715000" cy="11049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00800" y="2667000"/>
            <a:ext cx="476250" cy="47625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496050" y="2752725"/>
            <a:ext cx="285750" cy="3048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29450" y="3295650"/>
            <a:ext cx="133350" cy="13335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248400" y="3771900"/>
            <a:ext cx="5715000" cy="11049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00800" y="3924300"/>
            <a:ext cx="476250" cy="47625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24625" y="4010025"/>
            <a:ext cx="228600" cy="3048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29450" y="4552950"/>
            <a:ext cx="133350" cy="13335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343650"/>
            <a:ext cx="12192000" cy="457200"/>
          </a:xfrm>
          <a:prstGeom prst="rect">
            <a:avLst/>
          </a:prstGeom>
        </p:spPr>
      </p:pic>
      <p:pic>
        <p:nvPicPr>
          <p:cNvPr id="32" name="Image 30" descr="preencoded.png">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28600" y="6486525"/>
            <a:ext cx="114300" cy="152400"/>
          </a:xfrm>
          <a:prstGeom prst="rect">
            <a:avLst/>
          </a:prstGeom>
        </p:spPr>
      </p:pic>
      <p:pic>
        <p:nvPicPr>
          <p:cNvPr id="33" name="Image 31" descr="preencoded.png">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4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기술 스택</a:t>
            </a:r>
            <a:endParaRPr lang="en-US" sz="2250" dirty="0"/>
          </a:p>
        </p:txBody>
      </p:sp>
      <p:sp>
        <p:nvSpPr>
          <p:cNvPr id="35" name="Text 1"/>
          <p:cNvSpPr/>
          <p:nvPr/>
        </p:nvSpPr>
        <p:spPr>
          <a:xfrm>
            <a:off x="590550" y="800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스택</a:t>
            </a:r>
            <a:endParaRPr lang="en-US" sz="1800" dirty="0"/>
          </a:p>
        </p:txBody>
      </p:sp>
      <p:sp>
        <p:nvSpPr>
          <p:cNvPr id="36" name="Text 2"/>
          <p:cNvSpPr/>
          <p:nvPr/>
        </p:nvSpPr>
        <p:spPr>
          <a:xfrm>
            <a:off x="1009650" y="1409700"/>
            <a:ext cx="558569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React 18 + TypeScript + Vite</a:t>
            </a:r>
            <a:endParaRPr lang="en-US" sz="1500" dirty="0"/>
          </a:p>
        </p:txBody>
      </p:sp>
      <p:sp>
        <p:nvSpPr>
          <p:cNvPr id="37" name="Text 3"/>
          <p:cNvSpPr/>
          <p:nvPr/>
        </p:nvSpPr>
        <p:spPr>
          <a:xfrm>
            <a:off x="1009650" y="1714500"/>
            <a:ext cx="5585698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컴포넌트 기반 구조를 통해 화면 단위별 재사용성과 유지보수를 고려</a:t>
            </a:r>
            <a:endParaRPr lang="en-US" sz="1200" dirty="0"/>
          </a:p>
        </p:txBody>
      </p:sp>
      <p:sp>
        <p:nvSpPr>
          <p:cNvPr id="38" name="Text 4"/>
          <p:cNvSpPr/>
          <p:nvPr/>
        </p:nvSpPr>
        <p:spPr>
          <a:xfrm>
            <a:off x="1181100" y="2019300"/>
            <a:ext cx="465474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빠른 개발 서버 구동과 빌드 속도</a:t>
            </a:r>
            <a:endParaRPr lang="en-US" sz="1050" dirty="0"/>
          </a:p>
        </p:txBody>
      </p:sp>
      <p:sp>
        <p:nvSpPr>
          <p:cNvPr id="39" name="Text 5"/>
          <p:cNvSpPr/>
          <p:nvPr/>
        </p:nvSpPr>
        <p:spPr>
          <a:xfrm>
            <a:off x="994023" y="2667000"/>
            <a:ext cx="4797177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Recharts</a:t>
            </a:r>
            <a:endParaRPr lang="en-US" sz="1500" dirty="0"/>
          </a:p>
        </p:txBody>
      </p:sp>
      <p:sp>
        <p:nvSpPr>
          <p:cNvPr id="40" name="Text 6"/>
          <p:cNvSpPr/>
          <p:nvPr/>
        </p:nvSpPr>
        <p:spPr>
          <a:xfrm>
            <a:off x="994023" y="2971800"/>
            <a:ext cx="4797177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반응형 시각화에 강점을 살렸지만, 세밀한 커스터마이징에는 한계가 있어</a:t>
            </a:r>
            <a:endParaRPr lang="en-US" sz="1200" dirty="0"/>
          </a:p>
        </p:txBody>
      </p:sp>
      <p:sp>
        <p:nvSpPr>
          <p:cNvPr id="41" name="Text 7"/>
          <p:cNvSpPr/>
          <p:nvPr/>
        </p:nvSpPr>
        <p:spPr>
          <a:xfrm>
            <a:off x="1165473" y="3505200"/>
            <a:ext cx="479717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커스텀 렌더링과 데이터 전처리 방식으로 보완</a:t>
            </a:r>
            <a:endParaRPr lang="en-US" sz="1050" dirty="0"/>
          </a:p>
        </p:txBody>
      </p:sp>
      <p:sp>
        <p:nvSpPr>
          <p:cNvPr id="42" name="Text 8"/>
          <p:cNvSpPr/>
          <p:nvPr/>
        </p:nvSpPr>
        <p:spPr>
          <a:xfrm>
            <a:off x="1009650" y="4152900"/>
            <a:ext cx="32216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Tailwind CSS</a:t>
            </a:r>
            <a:endParaRPr lang="en-US" sz="1500" dirty="0"/>
          </a:p>
        </p:txBody>
      </p:sp>
      <p:sp>
        <p:nvSpPr>
          <p:cNvPr id="43" name="Text 9"/>
          <p:cNvSpPr/>
          <p:nvPr/>
        </p:nvSpPr>
        <p:spPr>
          <a:xfrm>
            <a:off x="1009650" y="4457700"/>
            <a:ext cx="3221653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전체 UI의 일관성을 유지하기 위해 선택</a:t>
            </a:r>
            <a:endParaRPr lang="en-US" sz="1200" dirty="0"/>
          </a:p>
        </p:txBody>
      </p:sp>
      <p:sp>
        <p:nvSpPr>
          <p:cNvPr id="44" name="Text 10"/>
          <p:cNvSpPr/>
          <p:nvPr/>
        </p:nvSpPr>
        <p:spPr>
          <a:xfrm>
            <a:off x="1181100" y="4762500"/>
            <a:ext cx="268471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빠른 개발과 디자인 일관성</a:t>
            </a:r>
            <a:endParaRPr lang="en-US" sz="1050" dirty="0"/>
          </a:p>
        </p:txBody>
      </p:sp>
      <p:sp>
        <p:nvSpPr>
          <p:cNvPr id="45" name="Text 11"/>
          <p:cNvSpPr/>
          <p:nvPr/>
        </p:nvSpPr>
        <p:spPr>
          <a:xfrm>
            <a:off x="6553200" y="800100"/>
            <a:ext cx="5715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개발 도구</a:t>
            </a:r>
            <a:endParaRPr lang="en-US" sz="1800" dirty="0"/>
          </a:p>
        </p:txBody>
      </p:sp>
      <p:sp>
        <p:nvSpPr>
          <p:cNvPr id="46" name="Text 12"/>
          <p:cNvSpPr/>
          <p:nvPr/>
        </p:nvSpPr>
        <p:spPr>
          <a:xfrm>
            <a:off x="7029450" y="1409700"/>
            <a:ext cx="26251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GitHub</a:t>
            </a:r>
            <a:endParaRPr lang="en-US" sz="1500" dirty="0"/>
          </a:p>
        </p:txBody>
      </p:sp>
      <p:sp>
        <p:nvSpPr>
          <p:cNvPr id="47" name="Text 13"/>
          <p:cNvSpPr/>
          <p:nvPr/>
        </p:nvSpPr>
        <p:spPr>
          <a:xfrm>
            <a:off x="7029450" y="1714500"/>
            <a:ext cx="315021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협업을 위한 형상 관리 및 이슈 관리</a:t>
            </a:r>
            <a:endParaRPr lang="en-US" sz="1200" dirty="0"/>
          </a:p>
        </p:txBody>
      </p:sp>
      <p:sp>
        <p:nvSpPr>
          <p:cNvPr id="48" name="Text 14"/>
          <p:cNvSpPr/>
          <p:nvPr/>
        </p:nvSpPr>
        <p:spPr>
          <a:xfrm>
            <a:off x="7200900" y="2019300"/>
            <a:ext cx="315021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코드 관리와 팀원 간 원활한 소통</a:t>
            </a:r>
            <a:endParaRPr lang="en-US" sz="1050" dirty="0"/>
          </a:p>
        </p:txBody>
      </p:sp>
      <p:sp>
        <p:nvSpPr>
          <p:cNvPr id="49" name="Text 15"/>
          <p:cNvSpPr/>
          <p:nvPr/>
        </p:nvSpPr>
        <p:spPr>
          <a:xfrm>
            <a:off x="7029450" y="2667000"/>
            <a:ext cx="2074664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VS Code</a:t>
            </a:r>
            <a:endParaRPr lang="en-US" sz="1500" dirty="0"/>
          </a:p>
        </p:txBody>
      </p:sp>
      <p:sp>
        <p:nvSpPr>
          <p:cNvPr id="50" name="Text 16"/>
          <p:cNvSpPr/>
          <p:nvPr/>
        </p:nvSpPr>
        <p:spPr>
          <a:xfrm>
            <a:off x="7029450" y="2971800"/>
            <a:ext cx="248959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프론트엔드 개발 및 UI 구현</a:t>
            </a:r>
            <a:endParaRPr lang="en-US" sz="1200" dirty="0"/>
          </a:p>
        </p:txBody>
      </p:sp>
      <p:sp>
        <p:nvSpPr>
          <p:cNvPr id="51" name="Text 17"/>
          <p:cNvSpPr/>
          <p:nvPr/>
        </p:nvSpPr>
        <p:spPr>
          <a:xfrm>
            <a:off x="7200900" y="3276600"/>
            <a:ext cx="2489597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확장성과 다양한 플러그인 지원</a:t>
            </a:r>
            <a:endParaRPr lang="en-US" sz="1050" dirty="0"/>
          </a:p>
        </p:txBody>
      </p:sp>
      <p:sp>
        <p:nvSpPr>
          <p:cNvPr id="52" name="Text 18"/>
          <p:cNvSpPr/>
          <p:nvPr/>
        </p:nvSpPr>
        <p:spPr>
          <a:xfrm>
            <a:off x="7029450" y="3924300"/>
            <a:ext cx="251713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IntelliJ</a:t>
            </a:r>
            <a:endParaRPr lang="en-US" sz="1500" dirty="0"/>
          </a:p>
        </p:txBody>
      </p:sp>
      <p:sp>
        <p:nvSpPr>
          <p:cNvPr id="53" name="Text 19"/>
          <p:cNvSpPr/>
          <p:nvPr/>
        </p:nvSpPr>
        <p:spPr>
          <a:xfrm>
            <a:off x="7029450" y="4229100"/>
            <a:ext cx="30205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백엔드 및 서버 연동 테스트</a:t>
            </a:r>
            <a:endParaRPr lang="en-US" sz="1200" dirty="0"/>
          </a:p>
        </p:txBody>
      </p:sp>
      <p:sp>
        <p:nvSpPr>
          <p:cNvPr id="54" name="Text 20"/>
          <p:cNvSpPr/>
          <p:nvPr/>
        </p:nvSpPr>
        <p:spPr>
          <a:xfrm>
            <a:off x="7200900" y="4533900"/>
            <a:ext cx="3020556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강력한 코드 자동완성과 디버깅 도우미</a:t>
            </a:r>
            <a:endParaRPr lang="en-US" sz="1050" dirty="0"/>
          </a:p>
        </p:txBody>
      </p:sp>
      <p:sp>
        <p:nvSpPr>
          <p:cNvPr id="55" name="Text 21"/>
          <p:cNvSpPr/>
          <p:nvPr/>
        </p:nvSpPr>
        <p:spPr>
          <a:xfrm>
            <a:off x="419100" y="6457950"/>
            <a:ext cx="11734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TypeScript를 통해 데이터 구조를 명확히 하여 런타임 오류를 줄이고 안정성을 확보했습니다.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76300"/>
            <a:ext cx="11582400" cy="9525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" y="10668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13" y="1181100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2057400"/>
            <a:ext cx="5638800" cy="443865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" y="2247900"/>
            <a:ext cx="571500" cy="571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038" y="2381250"/>
            <a:ext cx="200025" cy="304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0099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300" y="35814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5300" y="39243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4958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2057400"/>
            <a:ext cx="5638800" cy="443865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8900" y="2247900"/>
            <a:ext cx="571500" cy="5715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81775" y="2381250"/>
            <a:ext cx="285750" cy="3048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30099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33528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695700"/>
            <a:ext cx="5257800" cy="1524000"/>
          </a:xfrm>
          <a:prstGeom prst="rect">
            <a:avLst/>
          </a:prstGeom>
        </p:spPr>
      </p:pic>
      <p:pic>
        <p:nvPicPr>
          <p:cNvPr id="20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02500" y="4229100"/>
            <a:ext cx="571500" cy="571500"/>
          </a:xfrm>
          <a:prstGeom prst="rect">
            <a:avLst/>
          </a:prstGeom>
        </p:spPr>
      </p:pic>
      <p:pic>
        <p:nvPicPr>
          <p:cNvPr id="2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112050" y="443865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61263" y="4572000"/>
            <a:ext cx="133350" cy="152400"/>
          </a:xfrm>
          <a:prstGeom prst="rect">
            <a:avLst/>
          </a:prstGeom>
        </p:spPr>
      </p:pic>
      <p:pic>
        <p:nvPicPr>
          <p:cNvPr id="2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72611" y="4229100"/>
            <a:ext cx="571500" cy="571500"/>
          </a:xfrm>
          <a:prstGeom prst="rect">
            <a:avLst/>
          </a:prstGeom>
        </p:spPr>
      </p:pic>
      <p:pic>
        <p:nvPicPr>
          <p:cNvPr id="24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482161" y="4438650"/>
            <a:ext cx="152400" cy="152400"/>
          </a:xfrm>
          <a:prstGeom prst="rect">
            <a:avLst/>
          </a:prstGeom>
        </p:spPr>
      </p:pic>
      <p:pic>
        <p:nvPicPr>
          <p:cNvPr id="25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22259" y="4572000"/>
            <a:ext cx="133350" cy="152400"/>
          </a:xfrm>
          <a:prstGeom prst="rect">
            <a:avLst/>
          </a:prstGeom>
        </p:spPr>
      </p:pic>
      <p:pic>
        <p:nvPicPr>
          <p:cNvPr id="2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88239" y="4229100"/>
            <a:ext cx="571500" cy="571500"/>
          </a:xfrm>
          <a:prstGeom prst="rect">
            <a:avLst/>
          </a:prstGeom>
        </p:spPr>
      </p:pic>
      <p:pic>
        <p:nvPicPr>
          <p:cNvPr id="27" name="Image 25" descr="preencoded.png">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688264" y="4438650"/>
            <a:ext cx="171450" cy="152400"/>
          </a:xfrm>
          <a:prstGeom prst="rect">
            <a:avLst/>
          </a:prstGeom>
        </p:spPr>
      </p:pic>
      <p:pic>
        <p:nvPicPr>
          <p:cNvPr id="28" name="Image 26" descr="preencoded.png">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392370" y="4572000"/>
            <a:ext cx="133350" cy="152400"/>
          </a:xfrm>
          <a:prstGeom prst="rect">
            <a:avLst/>
          </a:prstGeom>
        </p:spPr>
      </p:pic>
      <p:pic>
        <p:nvPicPr>
          <p:cNvPr id="29" name="Image 27" descr="preencoded.png">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37069" y="4229100"/>
            <a:ext cx="571500" cy="571500"/>
          </a:xfrm>
          <a:prstGeom prst="rect">
            <a:avLst/>
          </a:prstGeom>
        </p:spPr>
      </p:pic>
      <p:pic>
        <p:nvPicPr>
          <p:cNvPr id="30" name="Image 28" descr="preencoded.png">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1046619" y="4438650"/>
            <a:ext cx="152400" cy="152400"/>
          </a:xfrm>
          <a:prstGeom prst="rect">
            <a:avLst/>
          </a:prstGeom>
        </p:spPr>
      </p:pic>
      <p:pic>
        <p:nvPicPr>
          <p:cNvPr id="31" name="Image 29" descr="preencoded.png">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32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철학과 고민</a:t>
            </a:r>
            <a:endParaRPr lang="en-US" sz="2250" dirty="0"/>
          </a:p>
        </p:txBody>
      </p:sp>
      <p:sp>
        <p:nvSpPr>
          <p:cNvPr id="33" name="Text 1"/>
          <p:cNvSpPr/>
          <p:nvPr/>
        </p:nvSpPr>
        <p:spPr>
          <a:xfrm>
            <a:off x="1219200" y="1066800"/>
            <a:ext cx="5729288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설계 철학</a:t>
            </a:r>
            <a:endParaRPr lang="en-US" sz="1800" dirty="0"/>
          </a:p>
        </p:txBody>
      </p:sp>
      <p:sp>
        <p:nvSpPr>
          <p:cNvPr id="34" name="Text 2"/>
          <p:cNvSpPr/>
          <p:nvPr/>
        </p:nvSpPr>
        <p:spPr>
          <a:xfrm>
            <a:off x="1219200" y="1371600"/>
            <a:ext cx="687514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"어떻게 하면 실제 기업 환경에서 바로 활용 가능한 구조를 만들 수 있을까"</a:t>
            </a:r>
            <a:endParaRPr lang="en-US" sz="1350" dirty="0"/>
          </a:p>
        </p:txBody>
      </p:sp>
      <p:sp>
        <p:nvSpPr>
          <p:cNvPr id="35" name="Text 3"/>
          <p:cNvSpPr/>
          <p:nvPr/>
        </p:nvSpPr>
        <p:spPr>
          <a:xfrm>
            <a:off x="1181100" y="2400300"/>
            <a:ext cx="1908453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데이터베이스 설계</a:t>
            </a:r>
            <a:endParaRPr lang="en-US" sz="1500" dirty="0"/>
          </a:p>
        </p:txBody>
      </p:sp>
      <p:sp>
        <p:nvSpPr>
          <p:cNvPr id="36" name="Text 4"/>
          <p:cNvSpPr/>
          <p:nvPr/>
        </p:nvSpPr>
        <p:spPr>
          <a:xfrm>
            <a:off x="723900" y="29718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정보, 연료 종류, 이동 거리, 운행 목적 등을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분리하여 정규화</a:t>
            </a:r>
            <a:endParaRPr lang="en-US" sz="1200" dirty="0"/>
          </a:p>
        </p:txBody>
      </p:sp>
      <p:sp>
        <p:nvSpPr>
          <p:cNvPr id="37" name="Text 5"/>
          <p:cNvSpPr/>
          <p:nvPr/>
        </p:nvSpPr>
        <p:spPr>
          <a:xfrm>
            <a:off x="723900" y="3543300"/>
            <a:ext cx="437804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Scope 1과 Scope 3을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명확히 구분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할 수 있도록 설계</a:t>
            </a:r>
            <a:endParaRPr lang="en-US" sz="1200" dirty="0"/>
          </a:p>
        </p:txBody>
      </p:sp>
      <p:sp>
        <p:nvSpPr>
          <p:cNvPr id="38" name="Text 6"/>
          <p:cNvSpPr/>
          <p:nvPr/>
        </p:nvSpPr>
        <p:spPr>
          <a:xfrm>
            <a:off x="723900" y="38862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연·월·일 단위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로 집계가 가능하도록 설계하여 목표 대비 실적 비교와 추세 분석 가능</a:t>
            </a:r>
            <a:endParaRPr lang="en-US" sz="1200" dirty="0"/>
          </a:p>
        </p:txBody>
      </p:sp>
      <p:sp>
        <p:nvSpPr>
          <p:cNvPr id="39" name="Text 7"/>
          <p:cNvSpPr/>
          <p:nvPr/>
        </p:nvSpPr>
        <p:spPr>
          <a:xfrm>
            <a:off x="723900" y="4457700"/>
            <a:ext cx="50292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협력사·고객사·사내 차량이 혼재하는 문제를 해결하기 위해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유형과 운행 목적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을 기준으로 한 분류 체계 추가</a:t>
            </a:r>
            <a:endParaRPr lang="en-US" sz="1200" dirty="0"/>
          </a:p>
        </p:txBody>
      </p:sp>
      <p:sp>
        <p:nvSpPr>
          <p:cNvPr id="40" name="Text 8"/>
          <p:cNvSpPr/>
          <p:nvPr/>
        </p:nvSpPr>
        <p:spPr>
          <a:xfrm>
            <a:off x="7124700" y="2400300"/>
            <a:ext cx="1988106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사용자 경험 최적화</a:t>
            </a:r>
            <a:endParaRPr lang="en-US" sz="1500" dirty="0"/>
          </a:p>
        </p:txBody>
      </p:sp>
      <p:sp>
        <p:nvSpPr>
          <p:cNvPr id="41" name="Text 9"/>
          <p:cNvSpPr/>
          <p:nvPr/>
        </p:nvSpPr>
        <p:spPr>
          <a:xfrm>
            <a:off x="6667500" y="2971800"/>
            <a:ext cx="564945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입력 부담을 줄이기 위해 </a:t>
            </a:r>
            <a:pPr algn="l" indent="0" marL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A50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드롭다운 선택</a:t>
            </a:r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과 기본값 설정을 통해 단순화</a:t>
            </a:r>
            <a:endParaRPr lang="en-US" sz="1200" dirty="0"/>
          </a:p>
        </p:txBody>
      </p:sp>
      <p:sp>
        <p:nvSpPr>
          <p:cNvPr id="42" name="Text 10"/>
          <p:cNvSpPr/>
          <p:nvPr/>
        </p:nvSpPr>
        <p:spPr>
          <a:xfrm>
            <a:off x="6667500" y="3314700"/>
            <a:ext cx="527816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실제 사용자 입장에서 입력 부담이 과도해질 수 있다는 점을 고려</a:t>
            </a:r>
            <a:endParaRPr lang="en-US" sz="1200" dirty="0"/>
          </a:p>
        </p:txBody>
      </p:sp>
      <p:sp>
        <p:nvSpPr>
          <p:cNvPr id="43" name="Text 11"/>
          <p:cNvSpPr/>
          <p:nvPr/>
        </p:nvSpPr>
        <p:spPr>
          <a:xfrm>
            <a:off x="6591300" y="3848100"/>
            <a:ext cx="49530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디자인 프로세스</a:t>
            </a:r>
            <a:endParaRPr lang="en-US" sz="1350" dirty="0"/>
          </a:p>
        </p:txBody>
      </p:sp>
      <p:sp>
        <p:nvSpPr>
          <p:cNvPr id="44" name="Text 12"/>
          <p:cNvSpPr/>
          <p:nvPr/>
        </p:nvSpPr>
        <p:spPr>
          <a:xfrm>
            <a:off x="6471895" y="4876800"/>
            <a:ext cx="143285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초기 단순 합산 구조</a:t>
            </a:r>
            <a:endParaRPr lang="en-US" sz="1050" dirty="0"/>
          </a:p>
        </p:txBody>
      </p:sp>
      <p:sp>
        <p:nvSpPr>
          <p:cNvPr id="45" name="Text 13"/>
          <p:cNvSpPr/>
          <p:nvPr/>
        </p:nvSpPr>
        <p:spPr>
          <a:xfrm>
            <a:off x="8212946" y="4876800"/>
            <a:ext cx="69097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문제 인식</a:t>
            </a:r>
            <a:endParaRPr lang="en-US" sz="1050" dirty="0"/>
          </a:p>
        </p:txBody>
      </p:sp>
      <p:sp>
        <p:nvSpPr>
          <p:cNvPr id="46" name="Text 14"/>
          <p:cNvSpPr/>
          <p:nvPr/>
        </p:nvSpPr>
        <p:spPr>
          <a:xfrm>
            <a:off x="9243030" y="4876800"/>
            <a:ext cx="1061918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분류 체계 추가</a:t>
            </a:r>
            <a:endParaRPr lang="en-US" sz="1050" dirty="0"/>
          </a:p>
        </p:txBody>
      </p:sp>
      <p:sp>
        <p:nvSpPr>
          <p:cNvPr id="47" name="Text 15"/>
          <p:cNvSpPr/>
          <p:nvPr/>
        </p:nvSpPr>
        <p:spPr>
          <a:xfrm>
            <a:off x="10617384" y="4876800"/>
            <a:ext cx="1011019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최적화된 구조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838200"/>
            <a:ext cx="6766471" cy="569595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111" y="3057525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0371" y="1257300"/>
            <a:ext cx="4434780" cy="95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2771" y="1409700"/>
            <a:ext cx="419100" cy="4953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7071" y="1524000"/>
            <a:ext cx="190500" cy="266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0371" y="2324100"/>
            <a:ext cx="4434780" cy="800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42771" y="2476500"/>
            <a:ext cx="419100" cy="4953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7071" y="259080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90371" y="3238500"/>
            <a:ext cx="4434780" cy="800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2771" y="3390900"/>
            <a:ext cx="447675" cy="4953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57071" y="3505200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0371" y="4152900"/>
            <a:ext cx="4434780" cy="8001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42771" y="4305300"/>
            <a:ext cx="419100" cy="4953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57071" y="4419600"/>
            <a:ext cx="190500" cy="2667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304800" y="114300"/>
            <a:ext cx="115824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시연</a:t>
            </a:r>
            <a:endParaRPr lang="en-US" sz="2250" dirty="0"/>
          </a:p>
        </p:txBody>
      </p:sp>
      <p:sp>
        <p:nvSpPr>
          <p:cNvPr id="20" name="Text 1"/>
          <p:cNvSpPr/>
          <p:nvPr/>
        </p:nvSpPr>
        <p:spPr>
          <a:xfrm>
            <a:off x="1294061" y="3781425"/>
            <a:ext cx="471160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4B5563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시연 영상 재생</a:t>
            </a:r>
            <a:endParaRPr lang="en-US" sz="1500" dirty="0"/>
          </a:p>
        </p:txBody>
      </p:sp>
      <p:sp>
        <p:nvSpPr>
          <p:cNvPr id="21" name="Text 2"/>
          <p:cNvSpPr/>
          <p:nvPr/>
        </p:nvSpPr>
        <p:spPr>
          <a:xfrm>
            <a:off x="822900" y="4124325"/>
            <a:ext cx="5653921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 Carbon Monitor 시스템의 주요 기능과 사용자 인터페이스를 시연합니다</a:t>
            </a:r>
            <a:endParaRPr lang="en-US" sz="1050" dirty="0"/>
          </a:p>
        </p:txBody>
      </p:sp>
      <p:sp>
        <p:nvSpPr>
          <p:cNvPr id="22" name="Text 3"/>
          <p:cNvSpPr/>
          <p:nvPr/>
        </p:nvSpPr>
        <p:spPr>
          <a:xfrm>
            <a:off x="7490371" y="838200"/>
            <a:ext cx="443478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/>
          </a:p>
        </p:txBody>
      </p:sp>
      <p:sp>
        <p:nvSpPr>
          <p:cNvPr id="23" name="Text 4"/>
          <p:cNvSpPr/>
          <p:nvPr/>
        </p:nvSpPr>
        <p:spPr>
          <a:xfrm>
            <a:off x="8176171" y="1409700"/>
            <a:ext cx="359658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출입 차량 관리</a:t>
            </a:r>
            <a:endParaRPr lang="en-US" sz="1350" dirty="0"/>
          </a:p>
        </p:txBody>
      </p:sp>
      <p:sp>
        <p:nvSpPr>
          <p:cNvPr id="24" name="Text 5"/>
          <p:cNvSpPr/>
          <p:nvPr/>
        </p:nvSpPr>
        <p:spPr>
          <a:xfrm>
            <a:off x="8176171" y="1676400"/>
            <a:ext cx="359658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출입 시간, 이동 거리 등 기본 정보를 자동으로 기록</a:t>
            </a:r>
            <a:endParaRPr lang="en-US" sz="1050" dirty="0"/>
          </a:p>
        </p:txBody>
      </p:sp>
      <p:sp>
        <p:nvSpPr>
          <p:cNvPr id="25" name="Text 6"/>
          <p:cNvSpPr/>
          <p:nvPr/>
        </p:nvSpPr>
        <p:spPr>
          <a:xfrm>
            <a:off x="8176171" y="2476500"/>
            <a:ext cx="353332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배출량 계산</a:t>
            </a:r>
            <a:endParaRPr lang="en-US" sz="1350" dirty="0"/>
          </a:p>
        </p:txBody>
      </p:sp>
      <p:sp>
        <p:nvSpPr>
          <p:cNvPr id="26" name="Text 7"/>
          <p:cNvSpPr/>
          <p:nvPr/>
        </p:nvSpPr>
        <p:spPr>
          <a:xfrm>
            <a:off x="8176171" y="2743200"/>
            <a:ext cx="423999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연료 종류, 이동 거리, 차량 성능에 따라 정확한 배출량 계산</a:t>
            </a:r>
            <a:endParaRPr lang="en-US" sz="1050" dirty="0"/>
          </a:p>
        </p:txBody>
      </p:sp>
      <p:sp>
        <p:nvSpPr>
          <p:cNvPr id="27" name="Text 8"/>
          <p:cNvSpPr/>
          <p:nvPr/>
        </p:nvSpPr>
        <p:spPr>
          <a:xfrm>
            <a:off x="8204746" y="3390900"/>
            <a:ext cx="3272879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데이터 시각화</a:t>
            </a:r>
            <a:endParaRPr lang="en-US" sz="1350" dirty="0"/>
          </a:p>
        </p:txBody>
      </p:sp>
      <p:sp>
        <p:nvSpPr>
          <p:cNvPr id="28" name="Text 9"/>
          <p:cNvSpPr/>
          <p:nvPr/>
        </p:nvSpPr>
        <p:spPr>
          <a:xfrm>
            <a:off x="8204746" y="3657600"/>
            <a:ext cx="392745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차량 유형, 운행 목적별로 분류하여 탄소 배출량 시각화</a:t>
            </a:r>
            <a:endParaRPr lang="en-US" sz="1050" dirty="0"/>
          </a:p>
        </p:txBody>
      </p:sp>
      <p:sp>
        <p:nvSpPr>
          <p:cNvPr id="29" name="Text 10"/>
          <p:cNvSpPr/>
          <p:nvPr/>
        </p:nvSpPr>
        <p:spPr>
          <a:xfrm>
            <a:off x="8176171" y="4305300"/>
            <a:ext cx="3224361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검색 및 필터링</a:t>
            </a:r>
            <a:endParaRPr lang="en-US" sz="1350" dirty="0"/>
          </a:p>
        </p:txBody>
      </p:sp>
      <p:sp>
        <p:nvSpPr>
          <p:cNvPr id="30" name="Text 11"/>
          <p:cNvSpPr/>
          <p:nvPr/>
        </p:nvSpPr>
        <p:spPr>
          <a:xfrm>
            <a:off x="8176171" y="4572000"/>
            <a:ext cx="3869234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기간, 차량 유형, 운행 목적별로 데이터 검색 및 필터링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2026-01-13T05:25:41Z</dcterms:created>
  <dcterms:modified xsi:type="dcterms:W3CDTF">2026-01-13T05:25:41Z</dcterms:modified>
</cp:coreProperties>
</file>